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sldIdLst>
    <p:sldId id="274" r:id="rId2"/>
    <p:sldId id="309" r:id="rId3"/>
    <p:sldId id="273" r:id="rId4"/>
    <p:sldId id="338" r:id="rId5"/>
    <p:sldId id="326" r:id="rId6"/>
    <p:sldId id="370" r:id="rId7"/>
    <p:sldId id="265" r:id="rId8"/>
    <p:sldId id="292" r:id="rId9"/>
    <p:sldId id="297" r:id="rId10"/>
    <p:sldId id="378" r:id="rId11"/>
    <p:sldId id="379" r:id="rId12"/>
    <p:sldId id="359" r:id="rId13"/>
    <p:sldId id="293" r:id="rId14"/>
    <p:sldId id="300" r:id="rId15"/>
    <p:sldId id="363" r:id="rId16"/>
    <p:sldId id="291" r:id="rId17"/>
    <p:sldId id="258" r:id="rId18"/>
    <p:sldId id="282" r:id="rId19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400" b="1" kern="1200">
        <a:solidFill>
          <a:srgbClr val="CC0000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b="1" kern="1200">
        <a:solidFill>
          <a:srgbClr val="CC0000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b="1" kern="1200">
        <a:solidFill>
          <a:srgbClr val="CC0000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b="1" kern="1200">
        <a:solidFill>
          <a:srgbClr val="CC0000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b="1" kern="1200">
        <a:solidFill>
          <a:srgbClr val="CC0000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2400" b="1" kern="1200">
        <a:solidFill>
          <a:srgbClr val="CC0000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sz="2400" b="1" kern="1200">
        <a:solidFill>
          <a:srgbClr val="CC0000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sz="2400" b="1" kern="1200">
        <a:solidFill>
          <a:srgbClr val="CC0000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sz="2400" b="1" kern="1200">
        <a:solidFill>
          <a:srgbClr val="CC0000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  <a:srgbClr val="FF0000"/>
    <a:srgbClr val="000000"/>
    <a:srgbClr val="FF3399"/>
    <a:srgbClr val="E4DF21"/>
    <a:srgbClr val="C8D927"/>
    <a:srgbClr val="DEEC22"/>
    <a:srgbClr val="E6E61A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2" autoAdjust="0"/>
    <p:restoredTop sz="94480" autoAdjust="0"/>
  </p:normalViewPr>
  <p:slideViewPr>
    <p:cSldViewPr>
      <p:cViewPr varScale="1">
        <p:scale>
          <a:sx n="84" d="100"/>
          <a:sy n="84" d="100"/>
        </p:scale>
        <p:origin x="-1152" y="-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78" d="100"/>
          <a:sy n="78" d="100"/>
        </p:scale>
        <p:origin x="-3246" y="-102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6D897BCB-E7C2-42CB-9769-8EFA248442E8}" type="datetimeFigureOut">
              <a:rPr lang="zh-CN" altLang="en-US"/>
              <a:pPr>
                <a:defRPr/>
              </a:pPr>
              <a:t>2021/11/1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3099DA10-E2EF-4DBF-9E27-068134BC4B9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.xml"/><Relationship Id="rId2" Type="http://schemas.openxmlformats.org/officeDocument/2006/relationships/notesMaster" Target="../notesMasters/notesMaster1.xml"/><Relationship Id="rId1" Type="http://schemas.openxmlformats.org/officeDocument/2006/relationships/themeOverride" Target="../theme/themeOverr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3795" name="Rectangle 3"/>
          <p:cNvSpPr>
            <a:spLocks noGrp="1" noRot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zh-CN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5843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mtClean="0"/>
          </a:p>
        </p:txBody>
      </p:sp>
      <p:sp>
        <p:nvSpPr>
          <p:cNvPr id="4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</p:spPr>
        <p:txBody>
          <a:bodyPr anchor="b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040E3783-C077-45EF-9D1F-EF49814DE441}" type="slidenum">
              <a:rPr lang="zh-CN" altLang="en-US" sz="1200" b="0">
                <a:solidFill>
                  <a:schemeClr val="tx1"/>
                </a:solidFill>
                <a:latin typeface="+mn-lt"/>
                <a:ea typeface="+mn-ea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13</a:t>
            </a:fld>
            <a:endParaRPr lang="zh-CN" altLang="en-US" sz="1200" b="0">
              <a:solidFill>
                <a:schemeClr val="tx1"/>
              </a:solidFill>
              <a:latin typeface="+mn-lt"/>
              <a:ea typeface="+mn-ea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6867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35FC508-AE59-4B94-888E-B5CE21235850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17</a:t>
            </a:fld>
            <a:endParaRPr lang="en-US" altLang="zh-CN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 sz="18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 sz="18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 sz="18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FF5B5B7A-865B-44C2-AD12-F4E7D48C0980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>
    <p:rand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897" r:id="rId1"/>
    <p:sldLayoutId id="2147483898" r:id="rId2"/>
    <p:sldLayoutId id="2147483899" r:id="rId3"/>
    <p:sldLayoutId id="2147483900" r:id="rId4"/>
    <p:sldLayoutId id="2147483901" r:id="rId5"/>
    <p:sldLayoutId id="2147483902" r:id="rId6"/>
    <p:sldLayoutId id="2147483906" r:id="rId7"/>
    <p:sldLayoutId id="2147483903" r:id="rId8"/>
    <p:sldLayoutId id="2147483904" r:id="rId9"/>
    <p:sldLayoutId id="2147483905" r:id="rId10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7" Type="http://schemas.openxmlformats.org/officeDocument/2006/relationships/slide" Target="slide2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slide" Target="slide8.xml"/><Relationship Id="rId5" Type="http://schemas.openxmlformats.org/officeDocument/2006/relationships/slide" Target="slide7.xml"/><Relationship Id="rId4" Type="http://schemas.openxmlformats.org/officeDocument/2006/relationships/slide" Target="slide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" Target="slide8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7" Type="http://schemas.openxmlformats.org/officeDocument/2006/relationships/slide" Target="slide8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0.xml"/><Relationship Id="rId6" Type="http://schemas.openxmlformats.org/officeDocument/2006/relationships/slide" Target="slide17.xml"/><Relationship Id="rId5" Type="http://schemas.openxmlformats.org/officeDocument/2006/relationships/slide" Target="slide16.xml"/><Relationship Id="rId4" Type="http://schemas.openxmlformats.org/officeDocument/2006/relationships/audio" Target="../media/audio2.wav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0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0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0.xml"/><Relationship Id="rId4" Type="http://schemas.openxmlformats.org/officeDocument/2006/relationships/slide" Target="slide1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slide" Target="slide1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17.emf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audio" Target="../media/audio1.wav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0.xml"/><Relationship Id="rId5" Type="http://schemas.openxmlformats.org/officeDocument/2006/relationships/audio" Target="../media/audio1.wav"/><Relationship Id="rId4" Type="http://schemas.openxmlformats.org/officeDocument/2006/relationships/slide" Target="slide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1.wav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audio" Target="../media/audio1.wav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slide" Target="slide1.xml"/><Relationship Id="rId5" Type="http://schemas.openxmlformats.org/officeDocument/2006/relationships/image" Target="../media/image3.emf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audio" Target="../media/audio1.wav"/><Relationship Id="rId3" Type="http://schemas.openxmlformats.org/officeDocument/2006/relationships/slide" Target="slide9.xml"/><Relationship Id="rId7" Type="http://schemas.openxmlformats.org/officeDocument/2006/relationships/slide" Target="slide1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0.emf"/><Relationship Id="rId5" Type="http://schemas.openxmlformats.org/officeDocument/2006/relationships/slide" Target="slide13.xml"/><Relationship Id="rId4" Type="http://schemas.openxmlformats.org/officeDocument/2006/relationships/slide" Target="slide1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extBox 16"/>
          <p:cNvSpPr txBox="1">
            <a:spLocks noChangeArrowheads="1"/>
          </p:cNvSpPr>
          <p:nvPr/>
        </p:nvSpPr>
        <p:spPr bwMode="auto">
          <a:xfrm>
            <a:off x="1500166" y="1526433"/>
            <a:ext cx="6143668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4800" dirty="0" smtClean="0">
                <a:latin typeface="Calibri" pitchFamily="34" charset="0"/>
              </a:rPr>
              <a:t>第</a:t>
            </a:r>
            <a:r>
              <a:rPr lang="en-US" altLang="zh-CN" sz="4800" dirty="0" smtClean="0">
                <a:latin typeface="Calibri" pitchFamily="34" charset="0"/>
              </a:rPr>
              <a:t>3</a:t>
            </a:r>
            <a:r>
              <a:rPr lang="zh-CN" altLang="en-US" sz="4800" dirty="0" smtClean="0">
                <a:latin typeface="Calibri" pitchFamily="34" charset="0"/>
              </a:rPr>
              <a:t>单</a:t>
            </a:r>
            <a:r>
              <a:rPr lang="zh-CN" altLang="en-US" sz="4800" dirty="0">
                <a:latin typeface="Calibri" pitchFamily="34" charset="0"/>
              </a:rPr>
              <a:t>元   </a:t>
            </a:r>
            <a:r>
              <a:rPr lang="zh-CN" altLang="en-US" sz="4800" dirty="0" smtClean="0">
                <a:latin typeface="Calibri" pitchFamily="34" charset="0"/>
              </a:rPr>
              <a:t>圆柱与圆锥</a:t>
            </a:r>
            <a:endParaRPr lang="zh-CN" altLang="en-US" sz="4800" dirty="0">
              <a:latin typeface="Calibri" pitchFamily="34" charset="0"/>
            </a:endParaRPr>
          </a:p>
        </p:txBody>
      </p:sp>
      <p:sp>
        <p:nvSpPr>
          <p:cNvPr id="3079" name="Text Box 3"/>
          <p:cNvSpPr txBox="1">
            <a:spLocks noChangeArrowheads="1"/>
          </p:cNvSpPr>
          <p:nvPr/>
        </p:nvSpPr>
        <p:spPr bwMode="auto">
          <a:xfrm>
            <a:off x="1185863" y="385763"/>
            <a:ext cx="54737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dirty="0" smtClean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六年</a:t>
            </a:r>
            <a:r>
              <a:rPr lang="zh-CN" altLang="en-US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级数</a:t>
            </a:r>
            <a:r>
              <a:rPr lang="zh-CN" altLang="en-US" dirty="0" smtClean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学</a:t>
            </a:r>
            <a:r>
              <a:rPr lang="en-US" altLang="zh-CN" dirty="0" smtClean="0">
                <a:solidFill>
                  <a:schemeClr val="tx1"/>
                </a:solidFill>
                <a:latin typeface="新宋体"/>
                <a:ea typeface="新宋体"/>
              </a:rPr>
              <a:t>·</a:t>
            </a:r>
            <a:r>
              <a:rPr lang="zh-CN" altLang="en-US" smtClean="0">
                <a:solidFill>
                  <a:schemeClr val="tx1"/>
                </a:solidFill>
                <a:latin typeface="新宋体"/>
                <a:ea typeface="新宋体"/>
              </a:rPr>
              <a:t>下</a:t>
            </a:r>
            <a:endParaRPr lang="zh-CN" altLang="en-US" dirty="0">
              <a:solidFill>
                <a:schemeClr val="tx1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28596" y="2714620"/>
            <a:ext cx="7679684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44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j-ea"/>
                <a:ea typeface="+mj-ea"/>
              </a:rPr>
              <a:t>1</a:t>
            </a:r>
            <a:r>
              <a:rPr lang="zh-CN" altLang="en-US" sz="4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+mj-ea"/>
                <a:ea typeface="+mj-ea"/>
              </a:rPr>
              <a:t>  圆  柱</a:t>
            </a:r>
            <a:endParaRPr lang="zh-CN" altLang="en-US" sz="4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latin typeface="+mj-ea"/>
              <a:ea typeface="+mj-ea"/>
            </a:endParaRPr>
          </a:p>
        </p:txBody>
      </p:sp>
      <p:grpSp>
        <p:nvGrpSpPr>
          <p:cNvPr id="15" name="Group 42"/>
          <p:cNvGrpSpPr>
            <a:grpSpLocks/>
          </p:cNvGrpSpPr>
          <p:nvPr/>
        </p:nvGrpSpPr>
        <p:grpSpPr bwMode="auto">
          <a:xfrm>
            <a:off x="2571736" y="4929198"/>
            <a:ext cx="2159001" cy="1009650"/>
            <a:chOff x="340" y="3022"/>
            <a:chExt cx="1360" cy="636"/>
          </a:xfrm>
        </p:grpSpPr>
        <p:sp>
          <p:nvSpPr>
            <p:cNvPr id="16" name="Oval 23">
              <a:hlinkClick r:id="rId3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40" y="3022"/>
              <a:ext cx="1224" cy="636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 algn="ctr">
              <a:solidFill>
                <a:schemeClr val="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en-US" sz="2800">
                <a:latin typeface="Calibri" pitchFamily="34" charset="0"/>
              </a:endParaRPr>
            </a:p>
          </p:txBody>
        </p:sp>
        <p:sp>
          <p:nvSpPr>
            <p:cNvPr id="17" name="Rectangle 18">
              <a:hlinkClick r:id="rId4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430" y="3149"/>
              <a:ext cx="1270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pitchFamily="2" charset="-122"/>
                </a:rPr>
                <a:t>学习新知</a:t>
              </a:r>
            </a:p>
          </p:txBody>
        </p:sp>
      </p:grpSp>
      <p:grpSp>
        <p:nvGrpSpPr>
          <p:cNvPr id="18" name="Group 43"/>
          <p:cNvGrpSpPr>
            <a:grpSpLocks/>
          </p:cNvGrpSpPr>
          <p:nvPr/>
        </p:nvGrpSpPr>
        <p:grpSpPr bwMode="auto">
          <a:xfrm>
            <a:off x="4857752" y="4919680"/>
            <a:ext cx="2160587" cy="1009650"/>
            <a:chOff x="2018" y="2976"/>
            <a:chExt cx="1361" cy="636"/>
          </a:xfrm>
        </p:grpSpPr>
        <p:sp>
          <p:nvSpPr>
            <p:cNvPr id="19" name="Oval 30">
              <a:hlinkClick r:id="rId5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2018" y="2976"/>
              <a:ext cx="1224" cy="636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 algn="ctr">
              <a:solidFill>
                <a:schemeClr val="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en-US" sz="2800">
                <a:latin typeface="Calibri" pitchFamily="34" charset="0"/>
              </a:endParaRPr>
            </a:p>
          </p:txBody>
        </p:sp>
        <p:sp>
          <p:nvSpPr>
            <p:cNvPr id="20" name="Rectangle 31">
              <a:hlinkClick r:id="rId5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2109" y="3113"/>
              <a:ext cx="1270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pitchFamily="2" charset="-122"/>
                </a:rPr>
                <a:t>随堂练习</a:t>
              </a:r>
            </a:p>
          </p:txBody>
        </p:sp>
      </p:grpSp>
      <p:grpSp>
        <p:nvGrpSpPr>
          <p:cNvPr id="21" name="Group 44"/>
          <p:cNvGrpSpPr>
            <a:grpSpLocks/>
          </p:cNvGrpSpPr>
          <p:nvPr/>
        </p:nvGrpSpPr>
        <p:grpSpPr bwMode="auto">
          <a:xfrm>
            <a:off x="7072330" y="4919680"/>
            <a:ext cx="2232025" cy="1009650"/>
            <a:chOff x="3696" y="2976"/>
            <a:chExt cx="1406" cy="636"/>
          </a:xfrm>
        </p:grpSpPr>
        <p:sp>
          <p:nvSpPr>
            <p:cNvPr id="22" name="Oval 32">
              <a:hlinkClick r:id="rId6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696" y="2976"/>
              <a:ext cx="1224" cy="636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 algn="ctr">
              <a:solidFill>
                <a:schemeClr val="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en-US" sz="2800">
                <a:latin typeface="Calibri" pitchFamily="34" charset="0"/>
              </a:endParaRPr>
            </a:p>
          </p:txBody>
        </p:sp>
        <p:sp>
          <p:nvSpPr>
            <p:cNvPr id="23" name="Rectangle 33">
              <a:hlinkClick r:id="rId6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832" y="3113"/>
              <a:ext cx="1270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pitchFamily="2" charset="-122"/>
                </a:rPr>
                <a:t>作业设计</a:t>
              </a:r>
            </a:p>
          </p:txBody>
        </p:sp>
      </p:grpSp>
      <p:grpSp>
        <p:nvGrpSpPr>
          <p:cNvPr id="24" name="Group 42"/>
          <p:cNvGrpSpPr>
            <a:grpSpLocks/>
          </p:cNvGrpSpPr>
          <p:nvPr/>
        </p:nvGrpSpPr>
        <p:grpSpPr bwMode="auto">
          <a:xfrm>
            <a:off x="357158" y="4929198"/>
            <a:ext cx="2159000" cy="1009650"/>
            <a:chOff x="340" y="3022"/>
            <a:chExt cx="1360" cy="636"/>
          </a:xfrm>
        </p:grpSpPr>
        <p:sp>
          <p:nvSpPr>
            <p:cNvPr id="25" name="Oval 23">
              <a:hlinkClick r:id="rId7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40" y="3022"/>
              <a:ext cx="1224" cy="636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 algn="ctr">
              <a:solidFill>
                <a:schemeClr val="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en-US" sz="2800">
                <a:latin typeface="Calibri" pitchFamily="34" charset="0"/>
              </a:endParaRPr>
            </a:p>
          </p:txBody>
        </p:sp>
        <p:sp>
          <p:nvSpPr>
            <p:cNvPr id="26" name="Rectangle 18">
              <a:hlinkClick r:id="rId7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430" y="3157"/>
              <a:ext cx="1270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2800" dirty="0" smtClean="0">
                  <a:latin typeface="宋体" pitchFamily="2" charset="-122"/>
                </a:rPr>
                <a:t>复习准备</a:t>
              </a:r>
              <a:endParaRPr lang="zh-CN" altLang="en-US" sz="2800" dirty="0">
                <a:latin typeface="宋体" pitchFamily="2" charset="-122"/>
              </a:endParaRPr>
            </a:p>
          </p:txBody>
        </p:sp>
      </p:grpSp>
      <p:sp>
        <p:nvSpPr>
          <p:cNvPr id="27" name="TextBox 26"/>
          <p:cNvSpPr txBox="1"/>
          <p:nvPr/>
        </p:nvSpPr>
        <p:spPr>
          <a:xfrm>
            <a:off x="2526244" y="3857628"/>
            <a:ext cx="368883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第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4</a:t>
            </a:r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课时  解决问题</a:t>
            </a:r>
            <a:endParaRPr lang="zh-CN" altLang="en-US" sz="3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extBox 9"/>
          <p:cNvSpPr txBox="1">
            <a:spLocks noChangeArrowheads="1"/>
          </p:cNvSpPr>
          <p:nvPr/>
        </p:nvSpPr>
        <p:spPr bwMode="auto">
          <a:xfrm>
            <a:off x="-71470" y="494394"/>
            <a:ext cx="9572692" cy="2062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3200" b="1" dirty="0" smtClean="0">
                <a:solidFill>
                  <a:srgbClr val="C00000"/>
                </a:solidFill>
                <a:latin typeface="+mj-ea"/>
                <a:ea typeface="+mj-ea"/>
              </a:rPr>
              <a:t>    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教材第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29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页练习五第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11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题。</a:t>
            </a:r>
            <a:endParaRPr lang="en-US" altLang="zh-CN" sz="3200" b="1" dirty="0" smtClean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  <a:p>
            <a:pPr eaLnBrk="1" hangingPunct="1"/>
            <a:r>
              <a:rPr lang="en-US" altLang="zh-CN" sz="3200" dirty="0" smtClean="0">
                <a:solidFill>
                  <a:schemeClr val="tx1"/>
                </a:solidFill>
                <a:latin typeface="宋体" pitchFamily="2" charset="-122"/>
              </a:rPr>
              <a:t>11.</a:t>
            </a:r>
            <a:r>
              <a:rPr lang="zh-CN" altLang="en-US" sz="3200" dirty="0" smtClean="0">
                <a:solidFill>
                  <a:schemeClr val="tx1"/>
                </a:solidFill>
                <a:latin typeface="宋体" pitchFamily="2" charset="-122"/>
              </a:rPr>
              <a:t>一种电热水炉的水龙头的内直径是</a:t>
            </a:r>
            <a:r>
              <a:rPr lang="en-US" altLang="zh-CN" sz="3200" dirty="0" smtClean="0">
                <a:solidFill>
                  <a:schemeClr val="tx1"/>
                </a:solidFill>
                <a:latin typeface="宋体" pitchFamily="2" charset="-122"/>
              </a:rPr>
              <a:t>1.2 cm</a:t>
            </a:r>
            <a:r>
              <a:rPr lang="zh-CN" altLang="en-US" sz="3200" dirty="0" smtClean="0">
                <a:solidFill>
                  <a:schemeClr val="tx1"/>
                </a:solidFill>
                <a:latin typeface="宋体" pitchFamily="2" charset="-122"/>
              </a:rPr>
              <a:t>，打</a:t>
            </a:r>
            <a:endParaRPr lang="en-US" altLang="zh-CN" sz="3200" dirty="0" smtClean="0">
              <a:solidFill>
                <a:schemeClr val="tx1"/>
              </a:solidFill>
              <a:latin typeface="宋体" pitchFamily="2" charset="-122"/>
            </a:endParaRPr>
          </a:p>
          <a:p>
            <a:pPr eaLnBrk="1" hangingPunct="1"/>
            <a:r>
              <a:rPr lang="zh-CN" altLang="en-US" sz="3200" dirty="0" smtClean="0">
                <a:solidFill>
                  <a:schemeClr val="tx1"/>
                </a:solidFill>
                <a:latin typeface="宋体" pitchFamily="2" charset="-122"/>
              </a:rPr>
              <a:t>  开 水龙头后水的流速是</a:t>
            </a:r>
            <a:r>
              <a:rPr lang="en-US" altLang="zh-CN" sz="3200" dirty="0" smtClean="0">
                <a:solidFill>
                  <a:schemeClr val="tx1"/>
                </a:solidFill>
                <a:latin typeface="宋体" pitchFamily="2" charset="-122"/>
              </a:rPr>
              <a:t>20</a:t>
            </a:r>
            <a:r>
              <a:rPr lang="zh-CN" altLang="en-US" sz="3200" dirty="0" smtClean="0">
                <a:solidFill>
                  <a:schemeClr val="tx1"/>
                </a:solidFill>
                <a:latin typeface="宋体" pitchFamily="2" charset="-122"/>
              </a:rPr>
              <a:t>厘米</a:t>
            </a:r>
            <a:r>
              <a:rPr lang="en-US" altLang="zh-CN" sz="3200" dirty="0" smtClean="0">
                <a:solidFill>
                  <a:schemeClr val="tx1"/>
                </a:solidFill>
                <a:latin typeface="宋体" pitchFamily="2" charset="-122"/>
              </a:rPr>
              <a:t>/</a:t>
            </a:r>
            <a:r>
              <a:rPr lang="zh-CN" altLang="en-US" sz="3200" dirty="0" smtClean="0">
                <a:solidFill>
                  <a:schemeClr val="tx1"/>
                </a:solidFill>
                <a:latin typeface="宋体" pitchFamily="2" charset="-122"/>
              </a:rPr>
              <a:t>秒。一个容积</a:t>
            </a:r>
            <a:endParaRPr lang="en-US" altLang="zh-CN" sz="3200" dirty="0" smtClean="0">
              <a:solidFill>
                <a:schemeClr val="tx1"/>
              </a:solidFill>
              <a:latin typeface="宋体" pitchFamily="2" charset="-122"/>
            </a:endParaRPr>
          </a:p>
          <a:p>
            <a:pPr eaLnBrk="1" hangingPunct="1"/>
            <a:r>
              <a:rPr lang="en-US" altLang="zh-CN" sz="3200" dirty="0" smtClean="0">
                <a:solidFill>
                  <a:schemeClr val="tx1"/>
                </a:solidFill>
                <a:latin typeface="宋体" pitchFamily="2" charset="-122"/>
              </a:rPr>
              <a:t>  </a:t>
            </a:r>
            <a:r>
              <a:rPr lang="zh-CN" altLang="en-US" sz="3200" dirty="0" smtClean="0">
                <a:solidFill>
                  <a:schemeClr val="tx1"/>
                </a:solidFill>
                <a:latin typeface="宋体" pitchFamily="2" charset="-122"/>
              </a:rPr>
              <a:t>为</a:t>
            </a:r>
            <a:r>
              <a:rPr lang="en-US" altLang="zh-CN" sz="3200" dirty="0" smtClean="0">
                <a:solidFill>
                  <a:schemeClr val="tx1"/>
                </a:solidFill>
                <a:latin typeface="宋体" pitchFamily="2" charset="-122"/>
              </a:rPr>
              <a:t>1 L</a:t>
            </a:r>
            <a:r>
              <a:rPr lang="zh-CN" altLang="en-US" sz="3200" dirty="0" smtClean="0">
                <a:solidFill>
                  <a:schemeClr val="tx1"/>
                </a:solidFill>
                <a:latin typeface="宋体" pitchFamily="2" charset="-122"/>
              </a:rPr>
              <a:t>的保温壶，</a:t>
            </a:r>
            <a:r>
              <a:rPr lang="en-US" altLang="zh-CN" sz="3200" dirty="0" smtClean="0">
                <a:solidFill>
                  <a:schemeClr val="tx1"/>
                </a:solidFill>
                <a:latin typeface="宋体" pitchFamily="2" charset="-122"/>
              </a:rPr>
              <a:t>50</a:t>
            </a:r>
            <a:r>
              <a:rPr lang="zh-CN" altLang="en-US" sz="3200" dirty="0" smtClean="0">
                <a:solidFill>
                  <a:schemeClr val="tx1"/>
                </a:solidFill>
                <a:latin typeface="宋体" pitchFamily="2" charset="-122"/>
              </a:rPr>
              <a:t>秒能装满水吗？</a:t>
            </a:r>
            <a:endParaRPr lang="zh-CN" altLang="en-US" sz="3200" dirty="0">
              <a:solidFill>
                <a:schemeClr val="tx1"/>
              </a:solidFill>
              <a:latin typeface="宋体" pitchFamily="2" charset="-122"/>
            </a:endParaRPr>
          </a:p>
        </p:txBody>
      </p:sp>
      <p:pic>
        <p:nvPicPr>
          <p:cNvPr id="78851" name="Picture 3" descr="C:\Users\Administrator\AppData\Roaming\Tencent\Users\271766067\QQ\WinTemp\RichOle\`P~4G(NO`X])M8$GXZL6`Z0.pn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786578" y="2143116"/>
            <a:ext cx="2133296" cy="4171941"/>
          </a:xfrm>
          <a:prstGeom prst="rect">
            <a:avLst/>
          </a:prstGeom>
          <a:noFill/>
        </p:spPr>
      </p:pic>
      <p:sp>
        <p:nvSpPr>
          <p:cNvPr id="11" name="TextBox 2"/>
          <p:cNvSpPr txBox="1">
            <a:spLocks noChangeArrowheads="1"/>
          </p:cNvSpPr>
          <p:nvPr/>
        </p:nvSpPr>
        <p:spPr bwMode="auto">
          <a:xfrm>
            <a:off x="-500098" y="2571744"/>
            <a:ext cx="8072494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  <a:buFontTx/>
              <a:buNone/>
            </a:pP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     3.14</a:t>
            </a:r>
            <a:r>
              <a:rPr lang="en-US" altLang="zh-CN" sz="3200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×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1.2÷2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）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²×20×50=1130.4(</a:t>
            </a:r>
            <a:r>
              <a:rPr lang="en-US" altLang="zh-CN" sz="3200" dirty="0" err="1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mL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)</a:t>
            </a:r>
          </a:p>
        </p:txBody>
      </p:sp>
      <p:sp>
        <p:nvSpPr>
          <p:cNvPr id="13" name="矩形 12"/>
          <p:cNvSpPr/>
          <p:nvPr/>
        </p:nvSpPr>
        <p:spPr>
          <a:xfrm>
            <a:off x="1071570" y="3701481"/>
            <a:ext cx="4572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1130</a:t>
            </a:r>
            <a:r>
              <a:rPr lang="en-US" altLang="zh-CN" sz="3200" i="1" dirty="0" smtClean="0">
                <a:latin typeface="华文楷体" pitchFamily="2" charset="-122"/>
                <a:ea typeface="华文楷体" pitchFamily="2" charset="-122"/>
              </a:rPr>
              <a:t>.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4 </a:t>
            </a:r>
            <a:r>
              <a:rPr lang="en-US" altLang="zh-CN" sz="3200" dirty="0" err="1" smtClean="0">
                <a:latin typeface="华文楷体" pitchFamily="2" charset="-122"/>
                <a:ea typeface="华文楷体" pitchFamily="2" charset="-122"/>
              </a:rPr>
              <a:t>mL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=1</a:t>
            </a:r>
            <a:r>
              <a:rPr lang="en-US" altLang="zh-CN" sz="3200" i="1" dirty="0" smtClean="0">
                <a:latin typeface="华文楷体" pitchFamily="2" charset="-122"/>
                <a:ea typeface="华文楷体" pitchFamily="2" charset="-122"/>
              </a:rPr>
              <a:t>.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1304 L&gt;1 L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48225" y="4643446"/>
            <a:ext cx="385233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答：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50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秒能装满水。</a:t>
            </a:r>
            <a:endParaRPr lang="zh-CN" altLang="en-US" sz="32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13" grpId="0"/>
      <p:bldP spid="1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extBox 9"/>
          <p:cNvSpPr txBox="1">
            <a:spLocks noChangeArrowheads="1"/>
          </p:cNvSpPr>
          <p:nvPr/>
        </p:nvSpPr>
        <p:spPr bwMode="auto">
          <a:xfrm>
            <a:off x="72546" y="494394"/>
            <a:ext cx="8891942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3200" b="1" dirty="0" smtClean="0">
                <a:solidFill>
                  <a:srgbClr val="C00000"/>
                </a:solidFill>
                <a:latin typeface="+mj-ea"/>
                <a:ea typeface="+mj-ea"/>
              </a:rPr>
              <a:t>    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教材第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29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页练习五第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12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题。</a:t>
            </a:r>
            <a:endParaRPr lang="en-US" altLang="zh-CN" sz="3200" b="1" dirty="0" smtClean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  <a:p>
            <a:pPr eaLnBrk="1" hangingPunct="1"/>
            <a:r>
              <a:rPr lang="en-US" altLang="zh-CN" sz="3200" dirty="0" smtClean="0">
                <a:solidFill>
                  <a:schemeClr val="tx1"/>
                </a:solidFill>
                <a:latin typeface="宋体" pitchFamily="2" charset="-122"/>
              </a:rPr>
              <a:t>12.</a:t>
            </a:r>
            <a:r>
              <a:rPr lang="zh-CN" altLang="en-US" sz="3200" dirty="0" smtClean="0">
                <a:solidFill>
                  <a:schemeClr val="tx1"/>
                </a:solidFill>
                <a:latin typeface="宋体" pitchFamily="2" charset="-122"/>
              </a:rPr>
              <a:t>下面是一根钢管，求它所用钢材的体积。</a:t>
            </a:r>
            <a:endParaRPr lang="en-US" altLang="zh-CN" sz="3200" dirty="0" smtClean="0">
              <a:solidFill>
                <a:schemeClr val="tx1"/>
              </a:solidFill>
              <a:latin typeface="宋体" pitchFamily="2" charset="-122"/>
            </a:endParaRPr>
          </a:p>
          <a:p>
            <a:pPr eaLnBrk="1" hangingPunct="1"/>
            <a:r>
              <a:rPr lang="en-US" altLang="zh-CN" sz="3200" dirty="0" smtClean="0">
                <a:solidFill>
                  <a:schemeClr val="tx1"/>
                </a:solidFill>
                <a:latin typeface="宋体" pitchFamily="2" charset="-122"/>
              </a:rPr>
              <a:t>  </a:t>
            </a:r>
            <a:r>
              <a:rPr lang="zh-CN" altLang="en-US" sz="3200" dirty="0" smtClean="0">
                <a:solidFill>
                  <a:schemeClr val="tx1"/>
                </a:solidFill>
                <a:latin typeface="宋体" pitchFamily="2" charset="-122"/>
              </a:rPr>
              <a:t>（ 单位：</a:t>
            </a:r>
            <a:r>
              <a:rPr lang="en-US" altLang="zh-CN" sz="3200" dirty="0" smtClean="0">
                <a:solidFill>
                  <a:schemeClr val="tx1"/>
                </a:solidFill>
                <a:latin typeface="宋体" pitchFamily="2" charset="-122"/>
              </a:rPr>
              <a:t>cm</a:t>
            </a:r>
            <a:r>
              <a:rPr lang="zh-CN" altLang="en-US" sz="3200" dirty="0" smtClean="0">
                <a:solidFill>
                  <a:schemeClr val="tx1"/>
                </a:solidFill>
                <a:latin typeface="宋体" pitchFamily="2" charset="-122"/>
              </a:rPr>
              <a:t>）</a:t>
            </a:r>
            <a:endParaRPr lang="zh-CN" altLang="en-US" sz="3200" dirty="0">
              <a:solidFill>
                <a:schemeClr val="tx1"/>
              </a:solidFill>
              <a:latin typeface="宋体" pitchFamily="2" charset="-122"/>
            </a:endParaRPr>
          </a:p>
        </p:txBody>
      </p:sp>
      <p:pic>
        <p:nvPicPr>
          <p:cNvPr id="79876" name="Picture 4" descr="C:\Users\Administrator\AppData\Roaming\Tencent\Users\271766067\QQ\WinTemp\RichOle\(8NSBO67ORE)78JKJDIQ5D4.pn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00034" y="2143116"/>
            <a:ext cx="7953579" cy="1376364"/>
          </a:xfrm>
          <a:prstGeom prst="rect">
            <a:avLst/>
          </a:prstGeom>
          <a:noFill/>
        </p:spPr>
      </p:pic>
      <p:sp>
        <p:nvSpPr>
          <p:cNvPr id="15" name="TextBox 2"/>
          <p:cNvSpPr txBox="1">
            <a:spLocks noChangeArrowheads="1"/>
          </p:cNvSpPr>
          <p:nvPr/>
        </p:nvSpPr>
        <p:spPr bwMode="auto">
          <a:xfrm>
            <a:off x="285720" y="3643314"/>
            <a:ext cx="8678768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  <a:buFontTx/>
              <a:buNone/>
            </a:pP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   3.14</a:t>
            </a:r>
            <a:r>
              <a:rPr lang="en-US" altLang="zh-CN" sz="3200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×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10÷2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）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²×80-3.14×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8÷2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）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²×80</a:t>
            </a:r>
          </a:p>
          <a:p>
            <a:pPr algn="l">
              <a:lnSpc>
                <a:spcPct val="150000"/>
              </a:lnSpc>
              <a:buFontTx/>
              <a:buNone/>
            </a:pP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=2260.8(cm³)</a:t>
            </a:r>
          </a:p>
        </p:txBody>
      </p:sp>
      <p:sp>
        <p:nvSpPr>
          <p:cNvPr id="16" name="矩形 15"/>
          <p:cNvSpPr/>
          <p:nvPr/>
        </p:nvSpPr>
        <p:spPr>
          <a:xfrm>
            <a:off x="1071538" y="5500702"/>
            <a:ext cx="688041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答：它所用钢材的体积是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2260.8 cm³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。</a:t>
            </a:r>
            <a:endParaRPr lang="zh-CN" altLang="en-US" sz="32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798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1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extBox 9"/>
          <p:cNvSpPr txBox="1">
            <a:spLocks noChangeArrowheads="1"/>
          </p:cNvSpPr>
          <p:nvPr/>
        </p:nvSpPr>
        <p:spPr bwMode="auto">
          <a:xfrm>
            <a:off x="-71470" y="428604"/>
            <a:ext cx="9035958" cy="32932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zh-CN" altLang="en-US" sz="3200" b="1" dirty="0" smtClean="0">
                <a:solidFill>
                  <a:srgbClr val="C00000"/>
                </a:solidFill>
                <a:latin typeface="+mj-ea"/>
                <a:ea typeface="+mj-ea"/>
              </a:rPr>
              <a:t>    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教材第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29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页练习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五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13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题。</a:t>
            </a:r>
            <a:endParaRPr lang="en-US" altLang="zh-CN" sz="3200" b="1" dirty="0" smtClean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宋体" pitchFamily="2" charset="-122"/>
              </a:rPr>
              <a:t>13.</a:t>
            </a:r>
            <a:r>
              <a:rPr lang="zh-CN" altLang="en-US" sz="3200" dirty="0" smtClean="0">
                <a:solidFill>
                  <a:schemeClr val="tx1"/>
                </a:solidFill>
                <a:latin typeface="宋体" pitchFamily="2" charset="-122"/>
              </a:rPr>
              <a:t>小雨家有</a:t>
            </a:r>
            <a:r>
              <a:rPr lang="en-US" altLang="zh-CN" sz="3200" dirty="0" smtClean="0">
                <a:solidFill>
                  <a:schemeClr val="tx1"/>
                </a:solidFill>
                <a:latin typeface="宋体" pitchFamily="2" charset="-122"/>
              </a:rPr>
              <a:t>6</a:t>
            </a:r>
            <a:r>
              <a:rPr lang="zh-CN" altLang="en-US" sz="3200" dirty="0" smtClean="0">
                <a:solidFill>
                  <a:schemeClr val="tx1"/>
                </a:solidFill>
                <a:latin typeface="宋体" pitchFamily="2" charset="-122"/>
              </a:rPr>
              <a:t>个底面积是</a:t>
            </a:r>
            <a:r>
              <a:rPr lang="en-US" altLang="zh-CN" sz="3200" dirty="0" smtClean="0">
                <a:solidFill>
                  <a:schemeClr val="tx1"/>
                </a:solidFill>
                <a:latin typeface="宋体" pitchFamily="2" charset="-122"/>
              </a:rPr>
              <a:t>30 cm²</a:t>
            </a:r>
            <a:r>
              <a:rPr lang="zh-CN" altLang="en-US" sz="3200" dirty="0" smtClean="0">
                <a:solidFill>
                  <a:schemeClr val="tx1"/>
                </a:solidFill>
                <a:latin typeface="宋体" pitchFamily="2" charset="-122"/>
              </a:rPr>
              <a:t>、高</a:t>
            </a:r>
            <a:r>
              <a:rPr lang="en-US" altLang="zh-CN" sz="3200" dirty="0" smtClean="0">
                <a:solidFill>
                  <a:schemeClr val="tx1"/>
                </a:solidFill>
                <a:latin typeface="宋体" pitchFamily="2" charset="-122"/>
              </a:rPr>
              <a:t>10 cm</a:t>
            </a:r>
            <a:r>
              <a:rPr lang="zh-CN" altLang="en-US" sz="3200" dirty="0" smtClean="0">
                <a:solidFill>
                  <a:schemeClr val="tx1"/>
                </a:solidFill>
                <a:latin typeface="宋体" pitchFamily="2" charset="-122"/>
              </a:rPr>
              <a:t>的圆柱</a:t>
            </a:r>
            <a:endParaRPr lang="en-US" altLang="zh-CN" sz="3200" dirty="0" smtClean="0">
              <a:solidFill>
                <a:schemeClr val="tx1"/>
              </a:solidFill>
              <a:latin typeface="宋体" pitchFamily="2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宋体" pitchFamily="2" charset="-122"/>
              </a:rPr>
              <a:t>   </a:t>
            </a:r>
            <a:r>
              <a:rPr lang="zh-CN" altLang="en-US" sz="3200" dirty="0" smtClean="0">
                <a:solidFill>
                  <a:schemeClr val="tx1"/>
                </a:solidFill>
                <a:latin typeface="宋体" pitchFamily="2" charset="-122"/>
              </a:rPr>
              <a:t>形水杯，沏一壶茶水能倒满</a:t>
            </a:r>
            <a:r>
              <a:rPr lang="en-US" altLang="zh-CN" sz="3200" dirty="0" smtClean="0">
                <a:solidFill>
                  <a:schemeClr val="tx1"/>
                </a:solidFill>
                <a:latin typeface="宋体" pitchFamily="2" charset="-122"/>
              </a:rPr>
              <a:t>4</a:t>
            </a:r>
            <a:r>
              <a:rPr lang="zh-CN" altLang="en-US" sz="3200" dirty="0" smtClean="0">
                <a:solidFill>
                  <a:schemeClr val="tx1"/>
                </a:solidFill>
                <a:latin typeface="宋体" pitchFamily="2" charset="-122"/>
              </a:rPr>
              <a:t>杯。有一天来了</a:t>
            </a:r>
            <a:r>
              <a:rPr lang="en-US" altLang="zh-CN" sz="3200" dirty="0" smtClean="0">
                <a:solidFill>
                  <a:schemeClr val="tx1"/>
                </a:solidFill>
                <a:latin typeface="宋体" pitchFamily="2" charset="-122"/>
              </a:rPr>
              <a:t>6</a:t>
            </a:r>
          </a:p>
          <a:p>
            <a:pPr eaLnBrk="1" hangingPunct="1">
              <a:lnSpc>
                <a:spcPct val="13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宋体" pitchFamily="2" charset="-122"/>
              </a:rPr>
              <a:t>   </a:t>
            </a:r>
            <a:r>
              <a:rPr lang="zh-CN" altLang="en-US" sz="3200" dirty="0" smtClean="0">
                <a:solidFill>
                  <a:schemeClr val="tx1"/>
                </a:solidFill>
                <a:latin typeface="宋体" pitchFamily="2" charset="-122"/>
              </a:rPr>
              <a:t>位客人，如果让</a:t>
            </a:r>
            <a:r>
              <a:rPr lang="en-US" altLang="zh-CN" sz="3200" dirty="0" smtClean="0">
                <a:solidFill>
                  <a:schemeClr val="tx1"/>
                </a:solidFill>
                <a:latin typeface="宋体" pitchFamily="2" charset="-122"/>
              </a:rPr>
              <a:t>6</a:t>
            </a:r>
            <a:r>
              <a:rPr lang="zh-CN" altLang="en-US" sz="3200" dirty="0" smtClean="0">
                <a:solidFill>
                  <a:schemeClr val="tx1"/>
                </a:solidFill>
                <a:latin typeface="宋体" pitchFamily="2" charset="-122"/>
              </a:rPr>
              <a:t>位客人都能喝上这壶茶水，</a:t>
            </a:r>
            <a:endParaRPr lang="en-US" altLang="zh-CN" sz="3200" dirty="0" smtClean="0">
              <a:solidFill>
                <a:schemeClr val="tx1"/>
              </a:solidFill>
              <a:latin typeface="宋体" pitchFamily="2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宋体" pitchFamily="2" charset="-122"/>
              </a:rPr>
              <a:t>   </a:t>
            </a:r>
            <a:r>
              <a:rPr lang="zh-CN" altLang="en-US" sz="3200" dirty="0" smtClean="0">
                <a:solidFill>
                  <a:schemeClr val="tx1"/>
                </a:solidFill>
                <a:latin typeface="宋体" pitchFamily="2" charset="-122"/>
              </a:rPr>
              <a:t>平均每杯倒多少毫升？</a:t>
            </a:r>
            <a:endParaRPr lang="zh-CN" altLang="en-US" sz="3200" dirty="0">
              <a:solidFill>
                <a:schemeClr val="tx1"/>
              </a:solidFill>
              <a:latin typeface="宋体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178874" y="4000343"/>
            <a:ext cx="421461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30×10×4÷6=200(</a:t>
            </a:r>
            <a:r>
              <a:rPr lang="en-US" altLang="zh-CN" sz="3200" dirty="0" err="1" smtClean="0">
                <a:latin typeface="华文楷体" pitchFamily="2" charset="-122"/>
                <a:ea typeface="华文楷体" pitchFamily="2" charset="-122"/>
              </a:rPr>
              <a:t>mL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)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907704" y="5085184"/>
            <a:ext cx="470032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答：平均每杯倒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200 </a:t>
            </a:r>
            <a:r>
              <a:rPr lang="en-US" altLang="zh-CN" sz="3200" dirty="0" err="1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mL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。</a:t>
            </a:r>
            <a:endParaRPr lang="zh-CN" altLang="en-US" sz="32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11" name="Group 12"/>
          <p:cNvGrpSpPr>
            <a:grpSpLocks/>
          </p:cNvGrpSpPr>
          <p:nvPr/>
        </p:nvGrpSpPr>
        <p:grpSpPr bwMode="auto">
          <a:xfrm>
            <a:off x="5292725" y="6249988"/>
            <a:ext cx="2376488" cy="563562"/>
            <a:chOff x="1474" y="3765"/>
            <a:chExt cx="952" cy="355"/>
          </a:xfrm>
        </p:grpSpPr>
        <p:sp>
          <p:nvSpPr>
            <p:cNvPr id="12" name="AutoShape 13">
              <a:hlinkClick r:id="rId2" action="ppaction://hlinksldjump" highlightClick="1"/>
            </p:cNvPr>
            <p:cNvSpPr>
              <a:spLocks noChangeArrowheads="1"/>
            </p:cNvSpPr>
            <p:nvPr/>
          </p:nvSpPr>
          <p:spPr bwMode="auto">
            <a:xfrm>
              <a:off x="1474" y="3765"/>
              <a:ext cx="907" cy="318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>
                <a:buFont typeface="Arial" pitchFamily="34" charset="0"/>
                <a:buNone/>
              </a:pPr>
              <a:endParaRPr lang="zh-CN" altLang="en-US" sz="1800">
                <a:solidFill>
                  <a:srgbClr val="FF0000"/>
                </a:solidFill>
              </a:endParaRPr>
            </a:p>
          </p:txBody>
        </p:sp>
        <p:sp>
          <p:nvSpPr>
            <p:cNvPr id="13" name="Text Box 14">
              <a:hlinkClick r:id="rId2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93"/>
              <a:ext cx="952" cy="32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Calibri" pitchFamily="34" charset="0"/>
                  <a:ea typeface="楷体_GB2312" pitchFamily="49" charset="-122"/>
                </a:rPr>
                <a:t>返回作业设计</a:t>
              </a:r>
            </a:p>
          </p:txBody>
        </p:sp>
      </p:grp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9" grpId="0"/>
      <p:bldP spid="1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530" name="Group 2"/>
          <p:cNvGrpSpPr>
            <a:grpSpLocks/>
          </p:cNvGrpSpPr>
          <p:nvPr/>
        </p:nvGrpSpPr>
        <p:grpSpPr bwMode="auto">
          <a:xfrm>
            <a:off x="539750" y="1412875"/>
            <a:ext cx="7561263" cy="4751388"/>
            <a:chOff x="975" y="890"/>
            <a:chExt cx="4763" cy="3039"/>
          </a:xfrm>
        </p:grpSpPr>
        <p:grpSp>
          <p:nvGrpSpPr>
            <p:cNvPr id="22537" name="Group 2"/>
            <p:cNvGrpSpPr>
              <a:grpSpLocks/>
            </p:cNvGrpSpPr>
            <p:nvPr/>
          </p:nvGrpSpPr>
          <p:grpSpPr bwMode="auto">
            <a:xfrm>
              <a:off x="2609" y="1480"/>
              <a:ext cx="3129" cy="2449"/>
              <a:chOff x="0" y="0"/>
              <a:chExt cx="2886" cy="1746"/>
            </a:xfrm>
          </p:grpSpPr>
          <p:sp>
            <p:nvSpPr>
              <p:cNvPr id="22547" name="未知"/>
              <p:cNvSpPr>
                <a:spLocks/>
              </p:cNvSpPr>
              <p:nvPr/>
            </p:nvSpPr>
            <p:spPr bwMode="auto">
              <a:xfrm>
                <a:off x="1776" y="1458"/>
                <a:ext cx="1104" cy="288"/>
              </a:xfrm>
              <a:custGeom>
                <a:avLst/>
                <a:gdLst>
                  <a:gd name="T0" fmla="*/ 144 w 1104"/>
                  <a:gd name="T1" fmla="*/ 288 h 288"/>
                  <a:gd name="T2" fmla="*/ 1104 w 1104"/>
                  <a:gd name="T3" fmla="*/ 96 h 288"/>
                  <a:gd name="T4" fmla="*/ 0 w 1104"/>
                  <a:gd name="T5" fmla="*/ 0 h 288"/>
                  <a:gd name="T6" fmla="*/ 144 w 1104"/>
                  <a:gd name="T7" fmla="*/ 288 h 288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104"/>
                  <a:gd name="T13" fmla="*/ 0 h 288"/>
                  <a:gd name="T14" fmla="*/ 1104 w 1104"/>
                  <a:gd name="T15" fmla="*/ 288 h 288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104" h="288">
                    <a:moveTo>
                      <a:pt x="144" y="288"/>
                    </a:moveTo>
                    <a:lnTo>
                      <a:pt x="1104" y="96"/>
                    </a:lnTo>
                    <a:lnTo>
                      <a:pt x="0" y="0"/>
                    </a:lnTo>
                    <a:lnTo>
                      <a:pt x="144" y="288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5F5F5F"/>
                  </a:gs>
                  <a:gs pos="100000">
                    <a:schemeClr val="bg1"/>
                  </a:gs>
                </a:gsLst>
                <a:path path="rect">
                  <a:fillToRect t="100000" r="10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548" name="未知"/>
              <p:cNvSpPr>
                <a:spLocks/>
              </p:cNvSpPr>
              <p:nvPr/>
            </p:nvSpPr>
            <p:spPr bwMode="auto">
              <a:xfrm>
                <a:off x="0" y="738"/>
                <a:ext cx="1920" cy="1008"/>
              </a:xfrm>
              <a:custGeom>
                <a:avLst/>
                <a:gdLst>
                  <a:gd name="T0" fmla="*/ 1920 w 1920"/>
                  <a:gd name="T1" fmla="*/ 1008 h 1008"/>
                  <a:gd name="T2" fmla="*/ 0 w 1920"/>
                  <a:gd name="T3" fmla="*/ 384 h 1008"/>
                  <a:gd name="T4" fmla="*/ 0 w 1920"/>
                  <a:gd name="T5" fmla="*/ 0 h 1008"/>
                  <a:gd name="T6" fmla="*/ 1920 w 1920"/>
                  <a:gd name="T7" fmla="*/ 432 h 1008"/>
                  <a:gd name="T8" fmla="*/ 1920 w 1920"/>
                  <a:gd name="T9" fmla="*/ 1008 h 100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920"/>
                  <a:gd name="T16" fmla="*/ 0 h 1008"/>
                  <a:gd name="T17" fmla="*/ 1920 w 1920"/>
                  <a:gd name="T18" fmla="*/ 1008 h 100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920" h="1008">
                    <a:moveTo>
                      <a:pt x="1920" y="1008"/>
                    </a:moveTo>
                    <a:lnTo>
                      <a:pt x="0" y="384"/>
                    </a:lnTo>
                    <a:lnTo>
                      <a:pt x="0" y="0"/>
                    </a:lnTo>
                    <a:lnTo>
                      <a:pt x="1920" y="432"/>
                    </a:lnTo>
                    <a:lnTo>
                      <a:pt x="1920" y="1008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003366"/>
                  </a:gs>
                  <a:gs pos="50000">
                    <a:srgbClr val="336699"/>
                  </a:gs>
                  <a:gs pos="100000">
                    <a:srgbClr val="003366"/>
                  </a:gs>
                </a:gsLst>
                <a:lin ang="2700000" scaled="1"/>
              </a:gradFill>
              <a:ln w="9525" cmpd="sng">
                <a:solidFill>
                  <a:srgbClr val="FF9933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549" name="未知"/>
              <p:cNvSpPr>
                <a:spLocks/>
              </p:cNvSpPr>
              <p:nvPr/>
            </p:nvSpPr>
            <p:spPr bwMode="auto">
              <a:xfrm>
                <a:off x="0" y="738"/>
                <a:ext cx="2160" cy="432"/>
              </a:xfrm>
              <a:custGeom>
                <a:avLst/>
                <a:gdLst>
                  <a:gd name="T0" fmla="*/ 0 w 2160"/>
                  <a:gd name="T1" fmla="*/ 0 h 432"/>
                  <a:gd name="T2" fmla="*/ 1920 w 2160"/>
                  <a:gd name="T3" fmla="*/ 432 h 432"/>
                  <a:gd name="T4" fmla="*/ 2160 w 2160"/>
                  <a:gd name="T5" fmla="*/ 336 h 432"/>
                  <a:gd name="T6" fmla="*/ 336 w 2160"/>
                  <a:gd name="T7" fmla="*/ 0 h 432"/>
                  <a:gd name="T8" fmla="*/ 0 w 2160"/>
                  <a:gd name="T9" fmla="*/ 0 h 43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160"/>
                  <a:gd name="T16" fmla="*/ 0 h 432"/>
                  <a:gd name="T17" fmla="*/ 2160 w 2160"/>
                  <a:gd name="T18" fmla="*/ 432 h 43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160" h="432">
                    <a:moveTo>
                      <a:pt x="0" y="0"/>
                    </a:moveTo>
                    <a:lnTo>
                      <a:pt x="1920" y="432"/>
                    </a:lnTo>
                    <a:lnTo>
                      <a:pt x="2160" y="336"/>
                    </a:lnTo>
                    <a:lnTo>
                      <a:pt x="336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89854"/>
              </a:solidFill>
              <a:ln w="9525" cap="flat" cmpd="sng">
                <a:solidFill>
                  <a:srgbClr val="FF9933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550" name="未知"/>
              <p:cNvSpPr>
                <a:spLocks/>
              </p:cNvSpPr>
              <p:nvPr/>
            </p:nvSpPr>
            <p:spPr bwMode="auto">
              <a:xfrm>
                <a:off x="300" y="474"/>
                <a:ext cx="1860" cy="600"/>
              </a:xfrm>
              <a:custGeom>
                <a:avLst/>
                <a:gdLst>
                  <a:gd name="T0" fmla="*/ 1860 w 1860"/>
                  <a:gd name="T1" fmla="*/ 600 h 600"/>
                  <a:gd name="T2" fmla="*/ 0 w 1860"/>
                  <a:gd name="T3" fmla="*/ 264 h 600"/>
                  <a:gd name="T4" fmla="*/ 0 w 1860"/>
                  <a:gd name="T5" fmla="*/ 0 h 600"/>
                  <a:gd name="T6" fmla="*/ 1860 w 1860"/>
                  <a:gd name="T7" fmla="*/ 168 h 600"/>
                  <a:gd name="T8" fmla="*/ 1860 w 1860"/>
                  <a:gd name="T9" fmla="*/ 600 h 60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860"/>
                  <a:gd name="T16" fmla="*/ 0 h 600"/>
                  <a:gd name="T17" fmla="*/ 1860 w 1860"/>
                  <a:gd name="T18" fmla="*/ 600 h 60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860" h="600">
                    <a:moveTo>
                      <a:pt x="1860" y="600"/>
                    </a:moveTo>
                    <a:lnTo>
                      <a:pt x="0" y="264"/>
                    </a:lnTo>
                    <a:lnTo>
                      <a:pt x="0" y="0"/>
                    </a:lnTo>
                    <a:lnTo>
                      <a:pt x="1860" y="168"/>
                    </a:lnTo>
                    <a:lnTo>
                      <a:pt x="1860" y="600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336699"/>
                  </a:gs>
                  <a:gs pos="50000">
                    <a:srgbClr val="0099CC"/>
                  </a:gs>
                  <a:gs pos="100000">
                    <a:srgbClr val="336699"/>
                  </a:gs>
                </a:gsLst>
                <a:lin ang="2700000" scaled="1"/>
              </a:gradFill>
              <a:ln w="9525" cap="flat" cmpd="sng">
                <a:solidFill>
                  <a:srgbClr val="FF9933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551" name="未知"/>
              <p:cNvSpPr>
                <a:spLocks/>
              </p:cNvSpPr>
              <p:nvPr/>
            </p:nvSpPr>
            <p:spPr bwMode="auto">
              <a:xfrm>
                <a:off x="300" y="450"/>
                <a:ext cx="2244" cy="192"/>
              </a:xfrm>
              <a:custGeom>
                <a:avLst/>
                <a:gdLst>
                  <a:gd name="T0" fmla="*/ 0 w 2244"/>
                  <a:gd name="T1" fmla="*/ 24 h 192"/>
                  <a:gd name="T2" fmla="*/ 420 w 2244"/>
                  <a:gd name="T3" fmla="*/ 0 h 192"/>
                  <a:gd name="T4" fmla="*/ 2244 w 2244"/>
                  <a:gd name="T5" fmla="*/ 96 h 192"/>
                  <a:gd name="T6" fmla="*/ 1860 w 2244"/>
                  <a:gd name="T7" fmla="*/ 192 h 192"/>
                  <a:gd name="T8" fmla="*/ 0 w 2244"/>
                  <a:gd name="T9" fmla="*/ 24 h 19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244"/>
                  <a:gd name="T16" fmla="*/ 0 h 192"/>
                  <a:gd name="T17" fmla="*/ 2244 w 2244"/>
                  <a:gd name="T18" fmla="*/ 192 h 19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244" h="192">
                    <a:moveTo>
                      <a:pt x="0" y="24"/>
                    </a:moveTo>
                    <a:lnTo>
                      <a:pt x="420" y="0"/>
                    </a:lnTo>
                    <a:lnTo>
                      <a:pt x="2244" y="96"/>
                    </a:lnTo>
                    <a:lnTo>
                      <a:pt x="1860" y="192"/>
                    </a:lnTo>
                    <a:lnTo>
                      <a:pt x="0" y="24"/>
                    </a:lnTo>
                    <a:close/>
                  </a:path>
                </a:pathLst>
              </a:custGeom>
              <a:solidFill>
                <a:srgbClr val="C0B480"/>
              </a:solidFill>
              <a:ln w="9525" cap="flat" cmpd="sng">
                <a:solidFill>
                  <a:srgbClr val="FF9933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552" name="未知"/>
              <p:cNvSpPr>
                <a:spLocks/>
              </p:cNvSpPr>
              <p:nvPr/>
            </p:nvSpPr>
            <p:spPr bwMode="auto">
              <a:xfrm>
                <a:off x="672" y="66"/>
                <a:ext cx="1872" cy="480"/>
              </a:xfrm>
              <a:custGeom>
                <a:avLst/>
                <a:gdLst>
                  <a:gd name="T0" fmla="*/ 0 w 1872"/>
                  <a:gd name="T1" fmla="*/ 384 h 480"/>
                  <a:gd name="T2" fmla="*/ 0 w 1872"/>
                  <a:gd name="T3" fmla="*/ 78 h 480"/>
                  <a:gd name="T4" fmla="*/ 1872 w 1872"/>
                  <a:gd name="T5" fmla="*/ 0 h 480"/>
                  <a:gd name="T6" fmla="*/ 1872 w 1872"/>
                  <a:gd name="T7" fmla="*/ 480 h 480"/>
                  <a:gd name="T8" fmla="*/ 0 w 1872"/>
                  <a:gd name="T9" fmla="*/ 384 h 48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872"/>
                  <a:gd name="T16" fmla="*/ 0 h 480"/>
                  <a:gd name="T17" fmla="*/ 1872 w 1872"/>
                  <a:gd name="T18" fmla="*/ 480 h 48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872" h="480">
                    <a:moveTo>
                      <a:pt x="0" y="384"/>
                    </a:moveTo>
                    <a:lnTo>
                      <a:pt x="0" y="78"/>
                    </a:lnTo>
                    <a:lnTo>
                      <a:pt x="1872" y="0"/>
                    </a:lnTo>
                    <a:lnTo>
                      <a:pt x="1872" y="480"/>
                    </a:lnTo>
                    <a:lnTo>
                      <a:pt x="0" y="384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008080"/>
                  </a:gs>
                  <a:gs pos="50000">
                    <a:srgbClr val="33CCCC"/>
                  </a:gs>
                  <a:gs pos="100000">
                    <a:srgbClr val="008080"/>
                  </a:gs>
                </a:gsLst>
                <a:lin ang="2700000" scaled="1"/>
              </a:gradFill>
              <a:ln w="9525" cap="flat" cmpd="sng">
                <a:solidFill>
                  <a:srgbClr val="FF9933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553" name="未知"/>
              <p:cNvSpPr>
                <a:spLocks/>
              </p:cNvSpPr>
              <p:nvPr/>
            </p:nvSpPr>
            <p:spPr bwMode="auto">
              <a:xfrm>
                <a:off x="678" y="0"/>
                <a:ext cx="2208" cy="150"/>
              </a:xfrm>
              <a:custGeom>
                <a:avLst/>
                <a:gdLst>
                  <a:gd name="T0" fmla="*/ 0 w 2208"/>
                  <a:gd name="T1" fmla="*/ 150 h 150"/>
                  <a:gd name="T2" fmla="*/ 276 w 2208"/>
                  <a:gd name="T3" fmla="*/ 66 h 150"/>
                  <a:gd name="T4" fmla="*/ 2208 w 2208"/>
                  <a:gd name="T5" fmla="*/ 0 h 150"/>
                  <a:gd name="T6" fmla="*/ 1860 w 2208"/>
                  <a:gd name="T7" fmla="*/ 132 h 150"/>
                  <a:gd name="T8" fmla="*/ 0 w 2208"/>
                  <a:gd name="T9" fmla="*/ 150 h 15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208"/>
                  <a:gd name="T16" fmla="*/ 0 h 150"/>
                  <a:gd name="T17" fmla="*/ 2208 w 2208"/>
                  <a:gd name="T18" fmla="*/ 150 h 15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208" h="150">
                    <a:moveTo>
                      <a:pt x="0" y="150"/>
                    </a:moveTo>
                    <a:lnTo>
                      <a:pt x="276" y="66"/>
                    </a:lnTo>
                    <a:lnTo>
                      <a:pt x="2208" y="0"/>
                    </a:lnTo>
                    <a:lnTo>
                      <a:pt x="1860" y="132"/>
                    </a:lnTo>
                    <a:lnTo>
                      <a:pt x="0" y="150"/>
                    </a:lnTo>
                    <a:close/>
                  </a:path>
                </a:pathLst>
              </a:custGeom>
              <a:solidFill>
                <a:srgbClr val="CDC39B"/>
              </a:solidFill>
              <a:ln w="9525" cap="flat" cmpd="sng">
                <a:solidFill>
                  <a:srgbClr val="FF9933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554" name="未知"/>
              <p:cNvSpPr>
                <a:spLocks/>
              </p:cNvSpPr>
              <p:nvPr/>
            </p:nvSpPr>
            <p:spPr bwMode="auto">
              <a:xfrm>
                <a:off x="1920" y="0"/>
                <a:ext cx="960" cy="1746"/>
              </a:xfrm>
              <a:custGeom>
                <a:avLst/>
                <a:gdLst>
                  <a:gd name="T0" fmla="*/ 0 w 960"/>
                  <a:gd name="T1" fmla="*/ 1746 h 1746"/>
                  <a:gd name="T2" fmla="*/ 0 w 960"/>
                  <a:gd name="T3" fmla="*/ 1170 h 1746"/>
                  <a:gd name="T4" fmla="*/ 240 w 960"/>
                  <a:gd name="T5" fmla="*/ 1074 h 1746"/>
                  <a:gd name="T6" fmla="*/ 240 w 960"/>
                  <a:gd name="T7" fmla="*/ 642 h 1746"/>
                  <a:gd name="T8" fmla="*/ 624 w 960"/>
                  <a:gd name="T9" fmla="*/ 546 h 1746"/>
                  <a:gd name="T10" fmla="*/ 624 w 960"/>
                  <a:gd name="T11" fmla="*/ 126 h 1746"/>
                  <a:gd name="T12" fmla="*/ 960 w 960"/>
                  <a:gd name="T13" fmla="*/ 0 h 1746"/>
                  <a:gd name="T14" fmla="*/ 960 w 960"/>
                  <a:gd name="T15" fmla="*/ 96 h 1746"/>
                  <a:gd name="T16" fmla="*/ 726 w 960"/>
                  <a:gd name="T17" fmla="*/ 180 h 1746"/>
                  <a:gd name="T18" fmla="*/ 732 w 960"/>
                  <a:gd name="T19" fmla="*/ 630 h 1746"/>
                  <a:gd name="T20" fmla="*/ 384 w 960"/>
                  <a:gd name="T21" fmla="*/ 738 h 1746"/>
                  <a:gd name="T22" fmla="*/ 384 w 960"/>
                  <a:gd name="T23" fmla="*/ 1170 h 1746"/>
                  <a:gd name="T24" fmla="*/ 150 w 960"/>
                  <a:gd name="T25" fmla="*/ 1260 h 1746"/>
                  <a:gd name="T26" fmla="*/ 150 w 960"/>
                  <a:gd name="T27" fmla="*/ 1704 h 1746"/>
                  <a:gd name="T28" fmla="*/ 0 w 960"/>
                  <a:gd name="T29" fmla="*/ 1746 h 174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960"/>
                  <a:gd name="T46" fmla="*/ 0 h 1746"/>
                  <a:gd name="T47" fmla="*/ 960 w 960"/>
                  <a:gd name="T48" fmla="*/ 1746 h 174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960" h="1746">
                    <a:moveTo>
                      <a:pt x="0" y="1746"/>
                    </a:moveTo>
                    <a:lnTo>
                      <a:pt x="0" y="1170"/>
                    </a:lnTo>
                    <a:lnTo>
                      <a:pt x="240" y="1074"/>
                    </a:lnTo>
                    <a:lnTo>
                      <a:pt x="240" y="642"/>
                    </a:lnTo>
                    <a:lnTo>
                      <a:pt x="624" y="546"/>
                    </a:lnTo>
                    <a:lnTo>
                      <a:pt x="624" y="126"/>
                    </a:lnTo>
                    <a:lnTo>
                      <a:pt x="960" y="0"/>
                    </a:lnTo>
                    <a:lnTo>
                      <a:pt x="960" y="96"/>
                    </a:lnTo>
                    <a:lnTo>
                      <a:pt x="726" y="180"/>
                    </a:lnTo>
                    <a:lnTo>
                      <a:pt x="732" y="630"/>
                    </a:lnTo>
                    <a:lnTo>
                      <a:pt x="384" y="738"/>
                    </a:lnTo>
                    <a:lnTo>
                      <a:pt x="384" y="1170"/>
                    </a:lnTo>
                    <a:lnTo>
                      <a:pt x="150" y="1260"/>
                    </a:lnTo>
                    <a:lnTo>
                      <a:pt x="150" y="1704"/>
                    </a:lnTo>
                    <a:lnTo>
                      <a:pt x="0" y="1746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CDC39B"/>
                  </a:gs>
                  <a:gs pos="100000">
                    <a:srgbClr val="F1EBCF"/>
                  </a:gs>
                </a:gsLst>
                <a:path path="rect">
                  <a:fillToRect r="100000" b="100000"/>
                </a:path>
              </a:gradFill>
              <a:ln w="9525" cmpd="sng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22538" name="Group 11"/>
            <p:cNvGrpSpPr>
              <a:grpSpLocks/>
            </p:cNvGrpSpPr>
            <p:nvPr/>
          </p:nvGrpSpPr>
          <p:grpSpPr bwMode="auto">
            <a:xfrm>
              <a:off x="975" y="2115"/>
              <a:ext cx="1769" cy="740"/>
              <a:chOff x="0" y="0"/>
              <a:chExt cx="1769" cy="785"/>
            </a:xfrm>
          </p:grpSpPr>
          <p:sp>
            <p:nvSpPr>
              <p:cNvPr id="22545" name="AutoShape 12"/>
              <p:cNvSpPr>
                <a:spLocks noChangeArrowheads="1"/>
              </p:cNvSpPr>
              <p:nvPr/>
            </p:nvSpPr>
            <p:spPr bwMode="auto">
              <a:xfrm>
                <a:off x="45" y="0"/>
                <a:ext cx="1633" cy="785"/>
              </a:xfrm>
              <a:prstGeom prst="rightArrow">
                <a:avLst>
                  <a:gd name="adj1" fmla="val 50000"/>
                  <a:gd name="adj2" fmla="val 52006"/>
                </a:avLst>
              </a:prstGeom>
              <a:gradFill rotWithShape="0">
                <a:gsLst>
                  <a:gs pos="0">
                    <a:srgbClr val="00576F"/>
                  </a:gs>
                  <a:gs pos="50000">
                    <a:srgbClr val="00BDF0"/>
                  </a:gs>
                  <a:gs pos="100000">
                    <a:srgbClr val="00576F"/>
                  </a:gs>
                </a:gsLst>
                <a:lin ang="2700000" scaled="1"/>
              </a:gradFill>
              <a:ln w="9525">
                <a:miter lim="800000"/>
                <a:headEnd/>
                <a:tailEnd/>
              </a:ln>
              <a:scene3d>
                <a:camera prst="legacyObliqueTopRight"/>
                <a:lightRig rig="legacyFlat3" dir="b"/>
              </a:scene3d>
              <a:sp3d extrusionH="176200" prstMaterial="legacyMatte">
                <a:bevelT w="13500" h="13500" prst="angle"/>
                <a:bevelB w="13500" h="13500" prst="angle"/>
                <a:extrusionClr>
                  <a:srgbClr val="00BDF0"/>
                </a:extrusionClr>
              </a:sp3d>
            </p:spPr>
            <p:txBody>
              <a:bodyPr wrap="none" lIns="73025" tIns="36512" rIns="73025" bIns="36512" anchor="ctr">
                <a:flatTx/>
              </a:bodyPr>
              <a:lstStyle/>
              <a:p>
                <a:endParaRPr lang="zh-CN" altLang="en-US" sz="1800" b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546" name="Text Box 13">
                <a:hlinkClick r:id="rId3" action="ppaction://hlinksldjump" highlightClick="1">
                  <a:snd r:embed="rId4" name="hammer.wav"/>
                </a:hlinkClick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181"/>
                <a:ext cx="1769" cy="43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lIns="90000" tIns="46800" rIns="90000" bIns="46800">
                <a:spAutoFit/>
              </a:bodyPr>
              <a:lstStyle/>
              <a:p>
                <a:r>
                  <a:rPr lang="zh-CN" altLang="en-US" sz="3600" dirty="0">
                    <a:solidFill>
                      <a:srgbClr val="D60093"/>
                    </a:solidFill>
                    <a:ea typeface="隶书" pitchFamily="49" charset="-122"/>
                  </a:rPr>
                  <a:t>  </a:t>
                </a:r>
                <a:r>
                  <a:rPr lang="zh-CN" altLang="en-US" sz="3600" dirty="0">
                    <a:solidFill>
                      <a:srgbClr val="D60093"/>
                    </a:solidFill>
                    <a:ea typeface="楷体_GB2312" pitchFamily="49" charset="-122"/>
                  </a:rPr>
                  <a:t>基础巩固</a:t>
                </a:r>
              </a:p>
            </p:txBody>
          </p:sp>
        </p:grpSp>
        <p:grpSp>
          <p:nvGrpSpPr>
            <p:cNvPr id="22539" name="Group 14"/>
            <p:cNvGrpSpPr>
              <a:grpSpLocks/>
            </p:cNvGrpSpPr>
            <p:nvPr/>
          </p:nvGrpSpPr>
          <p:grpSpPr bwMode="auto">
            <a:xfrm>
              <a:off x="1519" y="1525"/>
              <a:ext cx="1769" cy="681"/>
              <a:chOff x="0" y="0"/>
              <a:chExt cx="1769" cy="785"/>
            </a:xfrm>
          </p:grpSpPr>
          <p:sp>
            <p:nvSpPr>
              <p:cNvPr id="22543" name="AutoShape 15"/>
              <p:cNvSpPr>
                <a:spLocks noChangeArrowheads="1"/>
              </p:cNvSpPr>
              <p:nvPr/>
            </p:nvSpPr>
            <p:spPr bwMode="auto">
              <a:xfrm>
                <a:off x="45" y="0"/>
                <a:ext cx="1633" cy="785"/>
              </a:xfrm>
              <a:prstGeom prst="rightArrow">
                <a:avLst>
                  <a:gd name="adj1" fmla="val 50000"/>
                  <a:gd name="adj2" fmla="val 52006"/>
                </a:avLst>
              </a:prstGeom>
              <a:gradFill rotWithShape="0">
                <a:gsLst>
                  <a:gs pos="0">
                    <a:srgbClr val="00576F"/>
                  </a:gs>
                  <a:gs pos="50000">
                    <a:srgbClr val="00BDF0"/>
                  </a:gs>
                  <a:gs pos="100000">
                    <a:srgbClr val="00576F"/>
                  </a:gs>
                </a:gsLst>
                <a:lin ang="2700000" scaled="1"/>
              </a:gradFill>
              <a:ln w="9525">
                <a:miter lim="800000"/>
                <a:headEnd/>
                <a:tailEnd/>
              </a:ln>
              <a:scene3d>
                <a:camera prst="legacyObliqueTopRight"/>
                <a:lightRig rig="legacyFlat3" dir="b"/>
              </a:scene3d>
              <a:sp3d extrusionH="176200" prstMaterial="legacyMatte">
                <a:bevelT w="13500" h="13500" prst="angle"/>
                <a:bevelB w="13500" h="13500" prst="angle"/>
                <a:extrusionClr>
                  <a:srgbClr val="00BDF0"/>
                </a:extrusionClr>
              </a:sp3d>
            </p:spPr>
            <p:txBody>
              <a:bodyPr wrap="none" lIns="73025" tIns="36512" rIns="73025" bIns="36512" anchor="ctr">
                <a:flatTx/>
              </a:bodyPr>
              <a:lstStyle/>
              <a:p>
                <a:endParaRPr lang="zh-CN" altLang="en-US" sz="1800" b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544" name="Text Box 16">
                <a:hlinkClick r:id="rId5" action="ppaction://hlinksldjump" highlightClick="1">
                  <a:snd r:embed="rId4" name="hammer.wav"/>
                </a:hlinkClick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183"/>
                <a:ext cx="1769" cy="47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lIns="90000" tIns="46800" rIns="90000" bIns="46800">
                <a:spAutoFit/>
              </a:bodyPr>
              <a:lstStyle/>
              <a:p>
                <a:r>
                  <a:rPr lang="zh-CN" altLang="en-US" sz="3600" dirty="0">
                    <a:solidFill>
                      <a:srgbClr val="D60093"/>
                    </a:solidFill>
                    <a:ea typeface="隶书" pitchFamily="49" charset="-122"/>
                  </a:rPr>
                  <a:t>  </a:t>
                </a:r>
                <a:r>
                  <a:rPr lang="zh-CN" altLang="en-US" sz="3600" dirty="0">
                    <a:solidFill>
                      <a:srgbClr val="D60093"/>
                    </a:solidFill>
                    <a:ea typeface="楷体_GB2312" pitchFamily="49" charset="-122"/>
                  </a:rPr>
                  <a:t>提升培优</a:t>
                </a:r>
              </a:p>
            </p:txBody>
          </p:sp>
        </p:grpSp>
        <p:grpSp>
          <p:nvGrpSpPr>
            <p:cNvPr id="22540" name="Group 17"/>
            <p:cNvGrpSpPr>
              <a:grpSpLocks/>
            </p:cNvGrpSpPr>
            <p:nvPr/>
          </p:nvGrpSpPr>
          <p:grpSpPr bwMode="auto">
            <a:xfrm>
              <a:off x="2200" y="890"/>
              <a:ext cx="1769" cy="740"/>
              <a:chOff x="0" y="0"/>
              <a:chExt cx="1769" cy="785"/>
            </a:xfrm>
          </p:grpSpPr>
          <p:sp>
            <p:nvSpPr>
              <p:cNvPr id="22541" name="AutoShape 18">
                <a:hlinkClick r:id="" action="ppaction://noaction">
                  <a:snd r:embed="rId4" name="hammer.wav"/>
                </a:hlinkClick>
              </p:cNvPr>
              <p:cNvSpPr>
                <a:spLocks noChangeArrowheads="1"/>
              </p:cNvSpPr>
              <p:nvPr/>
            </p:nvSpPr>
            <p:spPr bwMode="auto">
              <a:xfrm>
                <a:off x="45" y="0"/>
                <a:ext cx="1633" cy="785"/>
              </a:xfrm>
              <a:prstGeom prst="rightArrow">
                <a:avLst>
                  <a:gd name="adj1" fmla="val 50000"/>
                  <a:gd name="adj2" fmla="val 52006"/>
                </a:avLst>
              </a:prstGeom>
              <a:gradFill rotWithShape="0">
                <a:gsLst>
                  <a:gs pos="0">
                    <a:srgbClr val="00576F"/>
                  </a:gs>
                  <a:gs pos="50000">
                    <a:srgbClr val="00BDF0"/>
                  </a:gs>
                  <a:gs pos="100000">
                    <a:srgbClr val="00576F"/>
                  </a:gs>
                </a:gsLst>
                <a:lin ang="2700000" scaled="1"/>
              </a:gradFill>
              <a:ln w="9525">
                <a:miter lim="800000"/>
                <a:headEnd/>
                <a:tailEnd/>
              </a:ln>
              <a:scene3d>
                <a:camera prst="legacyObliqueTopRight"/>
                <a:lightRig rig="legacyFlat3" dir="b"/>
              </a:scene3d>
              <a:sp3d extrusionH="176200" prstMaterial="legacyMatte">
                <a:bevelT w="13500" h="13500" prst="angle"/>
                <a:bevelB w="13500" h="13500" prst="angle"/>
                <a:extrusionClr>
                  <a:srgbClr val="00BDF0"/>
                </a:extrusionClr>
              </a:sp3d>
            </p:spPr>
            <p:txBody>
              <a:bodyPr wrap="none" lIns="73025" tIns="36512" rIns="73025" bIns="36512" anchor="ctr">
                <a:flatTx/>
              </a:bodyPr>
              <a:lstStyle/>
              <a:p>
                <a:endParaRPr lang="zh-CN" altLang="en-US" sz="1800" b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542" name="Text Box 19">
                <a:hlinkClick r:id="rId6" action="ppaction://hlinksldjump" highlightClick="1">
                  <a:snd r:embed="rId4" name="hammer.wav"/>
                </a:hlinkClick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181"/>
                <a:ext cx="1769" cy="43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lIns="90000" tIns="46800" rIns="90000" bIns="46800">
                <a:spAutoFit/>
              </a:bodyPr>
              <a:lstStyle/>
              <a:p>
                <a:r>
                  <a:rPr lang="zh-CN" altLang="en-US" sz="3600" dirty="0">
                    <a:solidFill>
                      <a:srgbClr val="D60093"/>
                    </a:solidFill>
                    <a:latin typeface="楷体_GB2312" pitchFamily="49" charset="-122"/>
                    <a:ea typeface="楷体_GB2312" pitchFamily="49" charset="-122"/>
                  </a:rPr>
                  <a:t> 思维创新</a:t>
                </a:r>
              </a:p>
            </p:txBody>
          </p:sp>
        </p:grpSp>
      </p:grpSp>
      <p:grpSp>
        <p:nvGrpSpPr>
          <p:cNvPr id="22531" name="Group 23"/>
          <p:cNvGrpSpPr>
            <a:grpSpLocks/>
          </p:cNvGrpSpPr>
          <p:nvPr/>
        </p:nvGrpSpPr>
        <p:grpSpPr bwMode="auto">
          <a:xfrm>
            <a:off x="3708400" y="404813"/>
            <a:ext cx="1584325" cy="647700"/>
            <a:chOff x="3016" y="2750"/>
            <a:chExt cx="998" cy="408"/>
          </a:xfrm>
        </p:grpSpPr>
        <p:sp>
          <p:nvSpPr>
            <p:cNvPr id="22535" name="AutoShape 24"/>
            <p:cNvSpPr>
              <a:spLocks noChangeArrowheads="1"/>
            </p:cNvSpPr>
            <p:nvPr/>
          </p:nvSpPr>
          <p:spPr bwMode="auto">
            <a:xfrm>
              <a:off x="3016" y="2750"/>
              <a:ext cx="998" cy="408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 algn="ctr">
              <a:solidFill>
                <a:schemeClr val="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en-US" sz="2800">
                <a:latin typeface="Calibri" pitchFamily="34" charset="0"/>
              </a:endParaRPr>
            </a:p>
          </p:txBody>
        </p:sp>
        <p:sp>
          <p:nvSpPr>
            <p:cNvPr id="22536" name="Text Box 25"/>
            <p:cNvSpPr txBox="1">
              <a:spLocks noChangeArrowheads="1"/>
            </p:cNvSpPr>
            <p:nvPr/>
          </p:nvSpPr>
          <p:spPr bwMode="auto">
            <a:xfrm>
              <a:off x="3061" y="2750"/>
              <a:ext cx="953" cy="36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>
                  <a:latin typeface="楷体_GB2312" pitchFamily="49" charset="-122"/>
                  <a:ea typeface="楷体_GB2312" pitchFamily="49" charset="-122"/>
                </a:rPr>
                <a:t>2</a:t>
              </a:r>
            </a:p>
          </p:txBody>
        </p:sp>
      </p:grpSp>
      <p:grpSp>
        <p:nvGrpSpPr>
          <p:cNvPr id="22532" name="Group 29"/>
          <p:cNvGrpSpPr>
            <a:grpSpLocks/>
          </p:cNvGrpSpPr>
          <p:nvPr/>
        </p:nvGrpSpPr>
        <p:grpSpPr bwMode="auto">
          <a:xfrm>
            <a:off x="1258888" y="6021388"/>
            <a:ext cx="2519362" cy="519112"/>
            <a:chOff x="1474" y="3793"/>
            <a:chExt cx="952" cy="327"/>
          </a:xfrm>
        </p:grpSpPr>
        <p:sp>
          <p:nvSpPr>
            <p:cNvPr id="22533" name="AutoShape 30">
              <a:hlinkClick r:id="rId7" action="ppaction://hlinksldjump" highlightClick="1"/>
            </p:cNvPr>
            <p:cNvSpPr>
              <a:spLocks noChangeArrowheads="1"/>
            </p:cNvSpPr>
            <p:nvPr/>
          </p:nvSpPr>
          <p:spPr bwMode="auto">
            <a:xfrm>
              <a:off x="1474" y="3793"/>
              <a:ext cx="871" cy="318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>
                <a:buFont typeface="Arial" pitchFamily="34" charset="0"/>
                <a:buNone/>
              </a:pPr>
              <a:endParaRPr lang="zh-CN" altLang="en-US" sz="1800">
                <a:solidFill>
                  <a:srgbClr val="FF0000"/>
                </a:solidFill>
              </a:endParaRPr>
            </a:p>
          </p:txBody>
        </p:sp>
        <p:sp>
          <p:nvSpPr>
            <p:cNvPr id="22534" name="Text Box 31">
              <a:hlinkClick r:id="rId7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93"/>
              <a:ext cx="952" cy="32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Calibri" pitchFamily="34" charset="0"/>
                  <a:ea typeface="楷体_GB2312" pitchFamily="49" charset="-122"/>
                </a:rPr>
                <a:t>返回作业设计</a:t>
              </a:r>
              <a:endParaRPr lang="en-US" altLang="zh-CN" sz="2800" dirty="0">
                <a:solidFill>
                  <a:schemeClr val="tx1"/>
                </a:solidFill>
                <a:latin typeface="Calibri" pitchFamily="34" charset="0"/>
                <a:ea typeface="楷体_GB2312" pitchFamily="49" charset="-122"/>
              </a:endParaRPr>
            </a:p>
          </p:txBody>
        </p:sp>
      </p:grpSp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557" name="Group 42"/>
          <p:cNvGrpSpPr>
            <a:grpSpLocks/>
          </p:cNvGrpSpPr>
          <p:nvPr/>
        </p:nvGrpSpPr>
        <p:grpSpPr bwMode="auto">
          <a:xfrm>
            <a:off x="7594600" y="0"/>
            <a:ext cx="1296988" cy="1296988"/>
            <a:chOff x="4784" y="0"/>
            <a:chExt cx="817" cy="817"/>
          </a:xfrm>
        </p:grpSpPr>
        <p:pic>
          <p:nvPicPr>
            <p:cNvPr id="23578" name="Picture 7" descr="Golden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4784" y="0"/>
              <a:ext cx="817" cy="81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3579" name="WordArt 44"/>
            <p:cNvSpPr>
              <a:spLocks noChangeArrowheads="1" noChangeShapeType="1"/>
            </p:cNvSpPr>
            <p:nvPr/>
          </p:nvSpPr>
          <p:spPr bwMode="auto">
            <a:xfrm>
              <a:off x="4830" y="300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latin typeface="宋体"/>
                  <a:ea typeface="宋体"/>
                </a:rPr>
                <a:t>基础巩固</a:t>
              </a:r>
            </a:p>
          </p:txBody>
        </p:sp>
      </p:grpSp>
      <p:sp>
        <p:nvSpPr>
          <p:cNvPr id="23576" name="Rectangle 68"/>
          <p:cNvSpPr>
            <a:spLocks noChangeArrowheads="1"/>
          </p:cNvSpPr>
          <p:nvPr/>
        </p:nvSpPr>
        <p:spPr bwMode="auto">
          <a:xfrm>
            <a:off x="0" y="483944"/>
            <a:ext cx="9676047" cy="501675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3200" dirty="0">
                <a:solidFill>
                  <a:schemeClr val="tx1"/>
                </a:solidFill>
                <a:latin typeface="宋体" pitchFamily="2" charset="-122"/>
              </a:rPr>
              <a:t>1.</a:t>
            </a:r>
            <a:r>
              <a:rPr lang="zh-CN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（基础题）</a:t>
            </a:r>
            <a:endParaRPr lang="en-US" altLang="zh-CN" sz="3200" dirty="0" smtClean="0">
              <a:solidFill>
                <a:srgbClr val="FF0066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3200" dirty="0" smtClean="0">
                <a:solidFill>
                  <a:srgbClr val="FF0066"/>
                </a:solidFill>
                <a:latin typeface="+mj-ea"/>
                <a:ea typeface="楷体_GB2312" pitchFamily="49" charset="-122"/>
              </a:rPr>
              <a:t>  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圆柱的体积公式为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(          </a:t>
            </a:r>
            <a:r>
              <a:rPr lang="zh-CN" altLang="zh-CN" sz="3200" i="1" dirty="0" smtClean="0">
                <a:solidFill>
                  <a:schemeClr val="tx1"/>
                </a:solidFill>
                <a:latin typeface="+mj-ea"/>
                <a:ea typeface="+mj-ea"/>
              </a:rPr>
              <a:t>　　</a:t>
            </a:r>
            <a:r>
              <a:rPr lang="en-US" altLang="zh-CN" sz="3200" i="1" dirty="0" smtClean="0">
                <a:solidFill>
                  <a:schemeClr val="tx1"/>
                </a:solidFill>
                <a:latin typeface="+mj-ea"/>
                <a:ea typeface="+mj-ea"/>
              </a:rPr>
              <a:t>     </a:t>
            </a:r>
            <a:r>
              <a:rPr lang="zh-CN" altLang="zh-CN" sz="3200" i="1" dirty="0" smtClean="0">
                <a:solidFill>
                  <a:schemeClr val="tx1"/>
                </a:solidFill>
                <a:latin typeface="+mj-ea"/>
                <a:ea typeface="+mj-ea"/>
              </a:rPr>
              <a:t>　　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)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。</a:t>
            </a:r>
            <a:endParaRPr lang="en-US" altLang="zh-CN" sz="3200" dirty="0" smtClean="0">
              <a:solidFill>
                <a:schemeClr val="tx1"/>
              </a:solidFill>
              <a:latin typeface="+mj-ea"/>
              <a:ea typeface="+mj-ea"/>
            </a:endParaRPr>
          </a:p>
          <a:p>
            <a:pPr>
              <a:lnSpc>
                <a:spcPct val="20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  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圆柱侧面展开是一个近似长方形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长方形的一</a:t>
            </a:r>
            <a:endParaRPr lang="en-US" altLang="zh-CN" sz="3200" dirty="0" smtClean="0">
              <a:solidFill>
                <a:schemeClr val="tx1"/>
              </a:solidFill>
              <a:latin typeface="+mj-ea"/>
              <a:ea typeface="+mj-ea"/>
            </a:endParaRPr>
          </a:p>
          <a:p>
            <a:pPr>
              <a:lnSpc>
                <a:spcPct val="20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  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边长是圆柱的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(</a:t>
            </a:r>
            <a:r>
              <a:rPr lang="zh-CN" altLang="zh-CN" sz="3200" i="1" dirty="0" smtClean="0">
                <a:solidFill>
                  <a:schemeClr val="tx1"/>
                </a:solidFill>
                <a:latin typeface="+mj-ea"/>
                <a:ea typeface="+mj-ea"/>
              </a:rPr>
              <a:t>　</a:t>
            </a:r>
            <a:r>
              <a:rPr lang="en-US" altLang="zh-CN" sz="3200" i="1" dirty="0" smtClean="0">
                <a:solidFill>
                  <a:schemeClr val="tx1"/>
                </a:solidFill>
                <a:latin typeface="+mj-ea"/>
                <a:ea typeface="+mj-ea"/>
              </a:rPr>
              <a:t>     </a:t>
            </a:r>
            <a:r>
              <a:rPr lang="zh-CN" altLang="zh-CN" sz="3200" i="1" dirty="0" smtClean="0">
                <a:solidFill>
                  <a:schemeClr val="tx1"/>
                </a:solidFill>
                <a:latin typeface="+mj-ea"/>
                <a:ea typeface="+mj-ea"/>
              </a:rPr>
              <a:t>　　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),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长方形的另一边</a:t>
            </a:r>
            <a:endParaRPr lang="en-US" altLang="zh-CN" sz="3200" dirty="0" smtClean="0">
              <a:solidFill>
                <a:schemeClr val="tx1"/>
              </a:solidFill>
              <a:latin typeface="+mj-ea"/>
              <a:ea typeface="+mj-ea"/>
            </a:endParaRPr>
          </a:p>
          <a:p>
            <a:pPr>
              <a:lnSpc>
                <a:spcPct val="20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  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长是圆柱的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(</a:t>
            </a:r>
            <a:r>
              <a:rPr lang="zh-CN" altLang="zh-CN" sz="3200" i="1" dirty="0" smtClean="0">
                <a:solidFill>
                  <a:schemeClr val="tx1"/>
                </a:solidFill>
                <a:latin typeface="+mj-ea"/>
                <a:ea typeface="+mj-ea"/>
              </a:rPr>
              <a:t>　</a:t>
            </a:r>
            <a:r>
              <a:rPr lang="en-US" altLang="zh-CN" sz="3200" i="1" dirty="0" smtClean="0">
                <a:solidFill>
                  <a:schemeClr val="tx1"/>
                </a:solidFill>
                <a:latin typeface="+mj-ea"/>
                <a:ea typeface="+mj-ea"/>
              </a:rPr>
              <a:t>   </a:t>
            </a:r>
            <a:r>
              <a:rPr lang="zh-CN" altLang="zh-CN" sz="3200" i="1" dirty="0" smtClean="0">
                <a:solidFill>
                  <a:schemeClr val="tx1"/>
                </a:solidFill>
                <a:latin typeface="+mj-ea"/>
                <a:ea typeface="+mj-ea"/>
              </a:rPr>
              <a:t>　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)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。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  </a:t>
            </a:r>
            <a:endParaRPr lang="zh-CN" altLang="en-US" sz="3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4071934" y="1844093"/>
            <a:ext cx="456246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圆柱的体积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=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底面积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×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高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3388801" y="3772919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底面周长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3143240" y="4786322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高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35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76" grpId="0"/>
      <p:bldP spid="25" grpId="0"/>
      <p:bldP spid="26" grpId="0"/>
      <p:bldP spid="2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42"/>
          <p:cNvGrpSpPr>
            <a:grpSpLocks/>
          </p:cNvGrpSpPr>
          <p:nvPr/>
        </p:nvGrpSpPr>
        <p:grpSpPr bwMode="auto">
          <a:xfrm>
            <a:off x="7594600" y="0"/>
            <a:ext cx="1296988" cy="1296988"/>
            <a:chOff x="4784" y="0"/>
            <a:chExt cx="817" cy="817"/>
          </a:xfrm>
        </p:grpSpPr>
        <p:pic>
          <p:nvPicPr>
            <p:cNvPr id="23578" name="Picture 7" descr="Golden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4784" y="0"/>
              <a:ext cx="817" cy="81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3579" name="WordArt 44"/>
            <p:cNvSpPr>
              <a:spLocks noChangeArrowheads="1" noChangeShapeType="1"/>
            </p:cNvSpPr>
            <p:nvPr/>
          </p:nvSpPr>
          <p:spPr bwMode="auto">
            <a:xfrm>
              <a:off x="4830" y="300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latin typeface="宋体"/>
                  <a:ea typeface="宋体"/>
                </a:rPr>
                <a:t>基础巩固</a:t>
              </a:r>
            </a:p>
          </p:txBody>
        </p:sp>
      </p:grpSp>
      <p:sp>
        <p:nvSpPr>
          <p:cNvPr id="22" name="Rectangle 68"/>
          <p:cNvSpPr>
            <a:spLocks noChangeArrowheads="1"/>
          </p:cNvSpPr>
          <p:nvPr/>
        </p:nvSpPr>
        <p:spPr bwMode="auto">
          <a:xfrm>
            <a:off x="-32" y="428604"/>
            <a:ext cx="4305987" cy="83099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>
                <a:solidFill>
                  <a:schemeClr val="tx1"/>
                </a:solidFill>
                <a:latin typeface="宋体" pitchFamily="2" charset="-122"/>
              </a:rPr>
              <a:t>2</a:t>
            </a:r>
            <a:r>
              <a:rPr lang="en-US" altLang="zh-CN" sz="3200" dirty="0" smtClean="0">
                <a:solidFill>
                  <a:schemeClr val="tx1"/>
                </a:solidFill>
                <a:latin typeface="宋体" pitchFamily="2" charset="-122"/>
              </a:rPr>
              <a:t>.</a:t>
            </a:r>
            <a:r>
              <a:rPr lang="zh-CN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（易错题）</a:t>
            </a:r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判断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题</a:t>
            </a:r>
            <a:r>
              <a:rPr lang="zh-CN" altLang="zh-CN" sz="3200" dirty="0" smtClean="0">
                <a:solidFill>
                  <a:schemeClr val="tx1"/>
                </a:solidFill>
              </a:rPr>
              <a:t>。</a:t>
            </a:r>
            <a:endParaRPr lang="zh-CN" altLang="en-US" sz="3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-32" y="1285860"/>
            <a:ext cx="9144032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(1)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长方体、正方体、圆柱的体积都可以用底面积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</a:t>
            </a:r>
          </a:p>
          <a:p>
            <a:pPr>
              <a:lnSpc>
                <a:spcPct val="20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 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乘高的方法来计算。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	                           (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　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endParaRPr lang="zh-CN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(2)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圆柱的体积和容积实际上是相等的。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	(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　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endParaRPr lang="zh-CN" altLang="zh-CN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643834" y="2643182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√</a:t>
            </a:r>
            <a:endParaRPr lang="zh-CN" altLang="en-US" sz="32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643834" y="3643314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×</a:t>
            </a:r>
            <a:endParaRPr lang="zh-CN" altLang="en-US" sz="32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15" name="Group 8"/>
          <p:cNvGrpSpPr>
            <a:grpSpLocks/>
          </p:cNvGrpSpPr>
          <p:nvPr/>
        </p:nvGrpSpPr>
        <p:grpSpPr bwMode="auto">
          <a:xfrm>
            <a:off x="5508625" y="6165850"/>
            <a:ext cx="1943100" cy="519113"/>
            <a:chOff x="1474" y="3765"/>
            <a:chExt cx="952" cy="327"/>
          </a:xfrm>
        </p:grpSpPr>
        <p:sp>
          <p:nvSpPr>
            <p:cNvPr id="16" name="AutoShape 9">
              <a:hlinkClick r:id="rId3" action="ppaction://hlinksldjump" highlightClick="1"/>
            </p:cNvPr>
            <p:cNvSpPr>
              <a:spLocks noChangeArrowheads="1"/>
            </p:cNvSpPr>
            <p:nvPr/>
          </p:nvSpPr>
          <p:spPr bwMode="auto">
            <a:xfrm>
              <a:off x="1474" y="3765"/>
              <a:ext cx="907" cy="318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>
                <a:buFont typeface="Arial" pitchFamily="34" charset="0"/>
                <a:buNone/>
              </a:pPr>
              <a:endParaRPr lang="zh-CN" altLang="en-US" sz="1800">
                <a:solidFill>
                  <a:srgbClr val="FF0000"/>
                </a:solidFill>
              </a:endParaRPr>
            </a:p>
          </p:txBody>
        </p:sp>
        <p:sp>
          <p:nvSpPr>
            <p:cNvPr id="17" name="Text Box 10">
              <a:hlinkClick r:id="rId3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65"/>
              <a:ext cx="952" cy="32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Calibri" pitchFamily="34" charset="0"/>
                  <a:ea typeface="楷体_GB2312" pitchFamily="49" charset="-122"/>
                </a:rPr>
                <a:t>返回作业</a:t>
              </a:r>
              <a:r>
                <a:rPr lang="en-US" altLang="zh-CN" sz="2800" dirty="0">
                  <a:solidFill>
                    <a:schemeClr val="tx1"/>
                  </a:solidFill>
                  <a:latin typeface="Calibri" pitchFamily="34" charset="0"/>
                  <a:ea typeface="楷体_GB2312" pitchFamily="49" charset="-122"/>
                </a:rPr>
                <a:t>2</a:t>
              </a:r>
            </a:p>
          </p:txBody>
        </p:sp>
      </p:grp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10" grpId="0"/>
      <p:bldP spid="11" grpId="0"/>
      <p:bldP spid="1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35" name="Rectangle 22"/>
          <p:cNvSpPr>
            <a:spLocks noChangeArrowheads="1"/>
          </p:cNvSpPr>
          <p:nvPr/>
        </p:nvSpPr>
        <p:spPr bwMode="auto">
          <a:xfrm>
            <a:off x="324544" y="748915"/>
            <a:ext cx="91440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宋体" pitchFamily="2" charset="-122"/>
              </a:rPr>
              <a:t>3.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求</a:t>
            </a:r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出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下面圆柱的体积</a:t>
            </a:r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。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(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单位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:cm)</a:t>
            </a:r>
            <a:endParaRPr lang="zh-CN" altLang="zh-CN" sz="3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grpSp>
        <p:nvGrpSpPr>
          <p:cNvPr id="26654" name="Group 28"/>
          <p:cNvGrpSpPr>
            <a:grpSpLocks/>
          </p:cNvGrpSpPr>
          <p:nvPr/>
        </p:nvGrpSpPr>
        <p:grpSpPr bwMode="auto">
          <a:xfrm>
            <a:off x="7667625" y="115888"/>
            <a:ext cx="1295400" cy="1292225"/>
            <a:chOff x="4944" y="210"/>
            <a:chExt cx="816" cy="814"/>
          </a:xfrm>
        </p:grpSpPr>
        <p:pic>
          <p:nvPicPr>
            <p:cNvPr id="26655" name="Picture 8" descr="Pink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4944" y="210"/>
              <a:ext cx="816" cy="81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6656" name="WordArt 27"/>
            <p:cNvSpPr>
              <a:spLocks noChangeArrowheads="1" noChangeShapeType="1"/>
            </p:cNvSpPr>
            <p:nvPr/>
          </p:nvSpPr>
          <p:spPr bwMode="auto">
            <a:xfrm>
              <a:off x="5035" y="528"/>
              <a:ext cx="613" cy="317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FFFF00"/>
                    </a:solidFill>
                    <a:round/>
                    <a:headEnd/>
                    <a:tailEnd/>
                  </a:ln>
                  <a:solidFill>
                    <a:srgbClr val="FFFF00"/>
                  </a:solidFill>
                  <a:latin typeface="宋体"/>
                  <a:ea typeface="宋体"/>
                </a:rPr>
                <a:t>提升培优</a:t>
              </a:r>
            </a:p>
          </p:txBody>
        </p:sp>
      </p:grpSp>
      <p:pic>
        <p:nvPicPr>
          <p:cNvPr id="34" name="sy51.jpg" descr="id:2147502575;FounderCES"/>
          <p:cNvPicPr/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15616" y="1690880"/>
            <a:ext cx="2314184" cy="2314184"/>
          </a:xfrm>
          <a:prstGeom prst="rect">
            <a:avLst/>
          </a:prstGeom>
        </p:spPr>
      </p:pic>
      <p:sp>
        <p:nvSpPr>
          <p:cNvPr id="35" name="矩形 34"/>
          <p:cNvSpPr/>
          <p:nvPr/>
        </p:nvSpPr>
        <p:spPr>
          <a:xfrm>
            <a:off x="4286248" y="2214554"/>
            <a:ext cx="266451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r =5,h =10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。</a:t>
            </a:r>
            <a:endParaRPr lang="zh-CN" altLang="en-US" sz="3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2214546" y="4000504"/>
            <a:ext cx="408637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3</a:t>
            </a:r>
            <a:r>
              <a:rPr lang="en-US" altLang="zh-CN" sz="3200" i="1" dirty="0" smtClean="0">
                <a:latin typeface="华文楷体" pitchFamily="2" charset="-122"/>
                <a:ea typeface="华文楷体" pitchFamily="2" charset="-122"/>
              </a:rPr>
              <a:t>.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14×5</a:t>
            </a:r>
            <a:r>
              <a:rPr lang="en-US" altLang="zh-CN" sz="3200" baseline="30000" dirty="0" smtClean="0">
                <a:latin typeface="华文楷体" pitchFamily="2" charset="-122"/>
                <a:ea typeface="华文楷体" pitchFamily="2" charset="-122"/>
              </a:rPr>
              <a:t>2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×10=785(cm</a:t>
            </a:r>
            <a:r>
              <a:rPr lang="en-US" altLang="zh-CN" sz="3200" baseline="30000" dirty="0" smtClean="0">
                <a:latin typeface="华文楷体" pitchFamily="2" charset="-122"/>
                <a:ea typeface="华文楷体" pitchFamily="2" charset="-122"/>
              </a:rPr>
              <a:t>3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)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7" name="Text Box 74"/>
          <p:cNvSpPr txBox="1">
            <a:spLocks noChangeArrowheads="1"/>
          </p:cNvSpPr>
          <p:nvPr/>
        </p:nvSpPr>
        <p:spPr bwMode="auto">
          <a:xfrm>
            <a:off x="1714480" y="4812581"/>
            <a:ext cx="6000792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答：它的体积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是</a:t>
            </a:r>
            <a:r>
              <a:rPr lang="en-US" altLang="zh-CN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785㎝</a:t>
            </a:r>
            <a:r>
              <a:rPr lang="en-US" altLang="zh-CN" sz="3200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³</a:t>
            </a:r>
            <a:r>
              <a:rPr lang="zh-CN" altLang="en-US" sz="3200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。</a:t>
            </a:r>
          </a:p>
        </p:txBody>
      </p:sp>
      <p:grpSp>
        <p:nvGrpSpPr>
          <p:cNvPr id="38" name="Group 8"/>
          <p:cNvGrpSpPr>
            <a:grpSpLocks/>
          </p:cNvGrpSpPr>
          <p:nvPr/>
        </p:nvGrpSpPr>
        <p:grpSpPr bwMode="auto">
          <a:xfrm>
            <a:off x="5508625" y="6165850"/>
            <a:ext cx="1943100" cy="519113"/>
            <a:chOff x="1474" y="3765"/>
            <a:chExt cx="952" cy="327"/>
          </a:xfrm>
        </p:grpSpPr>
        <p:sp>
          <p:nvSpPr>
            <p:cNvPr id="39" name="AutoShape 9">
              <a:hlinkClick r:id="rId4" action="ppaction://hlinksldjump" highlightClick="1"/>
            </p:cNvPr>
            <p:cNvSpPr>
              <a:spLocks noChangeArrowheads="1"/>
            </p:cNvSpPr>
            <p:nvPr/>
          </p:nvSpPr>
          <p:spPr bwMode="auto">
            <a:xfrm>
              <a:off x="1474" y="3765"/>
              <a:ext cx="907" cy="318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>
                <a:buFont typeface="Arial" pitchFamily="34" charset="0"/>
                <a:buNone/>
              </a:pPr>
              <a:endParaRPr lang="zh-CN" altLang="en-US" sz="1800">
                <a:solidFill>
                  <a:srgbClr val="FF0000"/>
                </a:solidFill>
              </a:endParaRPr>
            </a:p>
          </p:txBody>
        </p:sp>
        <p:sp>
          <p:nvSpPr>
            <p:cNvPr id="40" name="Text Box 10">
              <a:hlinkClick r:id="rId4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65"/>
              <a:ext cx="952" cy="32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Calibri" pitchFamily="34" charset="0"/>
                  <a:ea typeface="楷体_GB2312" pitchFamily="49" charset="-122"/>
                </a:rPr>
                <a:t>返回作业</a:t>
              </a:r>
              <a:r>
                <a:rPr lang="en-US" altLang="zh-CN" sz="2800" dirty="0">
                  <a:solidFill>
                    <a:schemeClr val="tx1"/>
                  </a:solidFill>
                  <a:latin typeface="Calibri" pitchFamily="34" charset="0"/>
                  <a:ea typeface="楷体_GB2312" pitchFamily="49" charset="-122"/>
                </a:rPr>
                <a:t>2</a:t>
              </a:r>
            </a:p>
          </p:txBody>
        </p:sp>
      </p:grp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66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35" grpId="0"/>
      <p:bldP spid="35" grpId="0"/>
      <p:bldP spid="36" grpId="0"/>
      <p:bldP spid="3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ChangeArrowheads="1"/>
          </p:cNvSpPr>
          <p:nvPr/>
        </p:nvSpPr>
        <p:spPr bwMode="auto">
          <a:xfrm>
            <a:off x="0" y="728114"/>
            <a:ext cx="9001188" cy="22127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0" dirty="0" smtClean="0">
                <a:solidFill>
                  <a:schemeClr val="tx1"/>
                </a:solidFill>
              </a:rPr>
              <a:t>4.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一块长方体形状的木料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长是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10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分米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宽是</a:t>
            </a:r>
            <a:endParaRPr lang="en-US" altLang="zh-CN" sz="3200" dirty="0" smtClean="0">
              <a:solidFill>
                <a:schemeClr val="tx1"/>
              </a:solidFill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  8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分米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高是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16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分米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把这块木料加工成最大的圆</a:t>
            </a:r>
            <a:endParaRPr lang="en-US" altLang="zh-CN" sz="3200" dirty="0" smtClean="0">
              <a:solidFill>
                <a:schemeClr val="tx1"/>
              </a:solidFill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  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柱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圆柱的体积是多少立方分米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?</a:t>
            </a:r>
            <a:endParaRPr lang="zh-CN" altLang="zh-CN" sz="3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grpSp>
        <p:nvGrpSpPr>
          <p:cNvPr id="30725" name="Group 14"/>
          <p:cNvGrpSpPr>
            <a:grpSpLocks/>
          </p:cNvGrpSpPr>
          <p:nvPr/>
        </p:nvGrpSpPr>
        <p:grpSpPr bwMode="auto">
          <a:xfrm>
            <a:off x="7743825" y="0"/>
            <a:ext cx="1292225" cy="1292225"/>
            <a:chOff x="4946" y="164"/>
            <a:chExt cx="814" cy="814"/>
          </a:xfrm>
        </p:grpSpPr>
        <p:pic>
          <p:nvPicPr>
            <p:cNvPr id="30728" name="Picture 6" descr="Blue-Green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946" y="164"/>
              <a:ext cx="814" cy="81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0729" name="WordArt 13"/>
            <p:cNvSpPr>
              <a:spLocks noChangeArrowheads="1" noChangeShapeType="1"/>
            </p:cNvSpPr>
            <p:nvPr/>
          </p:nvSpPr>
          <p:spPr bwMode="auto">
            <a:xfrm>
              <a:off x="4989" y="464"/>
              <a:ext cx="70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FF3399"/>
                    </a:solidFill>
                    <a:round/>
                    <a:headEnd/>
                    <a:tailEnd/>
                  </a:ln>
                  <a:solidFill>
                    <a:srgbClr val="FF3399"/>
                  </a:solidFill>
                  <a:latin typeface="宋体"/>
                  <a:ea typeface="宋体"/>
                </a:rPr>
                <a:t>思维创新</a:t>
              </a:r>
            </a:p>
          </p:txBody>
        </p:sp>
      </p:grpSp>
      <p:grpSp>
        <p:nvGrpSpPr>
          <p:cNvPr id="9" name="Group 8"/>
          <p:cNvGrpSpPr>
            <a:grpSpLocks/>
          </p:cNvGrpSpPr>
          <p:nvPr/>
        </p:nvGrpSpPr>
        <p:grpSpPr bwMode="auto">
          <a:xfrm>
            <a:off x="5292725" y="6149975"/>
            <a:ext cx="1943100" cy="519113"/>
            <a:chOff x="1474" y="3793"/>
            <a:chExt cx="952" cy="327"/>
          </a:xfrm>
        </p:grpSpPr>
        <p:sp>
          <p:nvSpPr>
            <p:cNvPr id="10" name="AutoShape 9">
              <a:hlinkClick r:id="rId4" action="ppaction://hlinksldjump" highlightClick="1"/>
            </p:cNvPr>
            <p:cNvSpPr>
              <a:spLocks noChangeArrowheads="1"/>
            </p:cNvSpPr>
            <p:nvPr/>
          </p:nvSpPr>
          <p:spPr bwMode="auto">
            <a:xfrm>
              <a:off x="1474" y="3793"/>
              <a:ext cx="907" cy="318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>
                <a:buFont typeface="Arial" pitchFamily="34" charset="0"/>
                <a:buNone/>
              </a:pPr>
              <a:endParaRPr lang="zh-CN" altLang="en-US" sz="1800">
                <a:solidFill>
                  <a:srgbClr val="FF0000"/>
                </a:solidFill>
              </a:endParaRPr>
            </a:p>
          </p:txBody>
        </p:sp>
        <p:sp>
          <p:nvSpPr>
            <p:cNvPr id="11" name="Text Box 10">
              <a:hlinkClick r:id="rId4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93"/>
              <a:ext cx="952" cy="32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Calibri" pitchFamily="34" charset="0"/>
                  <a:ea typeface="楷体_GB2312" pitchFamily="49" charset="-122"/>
                </a:rPr>
                <a:t>返回作业</a:t>
              </a:r>
              <a:r>
                <a:rPr lang="en-US" altLang="zh-CN" sz="2800" dirty="0">
                  <a:solidFill>
                    <a:schemeClr val="tx1"/>
                  </a:solidFill>
                  <a:latin typeface="Calibri" pitchFamily="34" charset="0"/>
                  <a:ea typeface="楷体_GB2312" pitchFamily="49" charset="-122"/>
                </a:rPr>
                <a:t>2</a:t>
              </a:r>
            </a:p>
          </p:txBody>
        </p:sp>
      </p:grpSp>
      <p:sp>
        <p:nvSpPr>
          <p:cNvPr id="13" name="矩形 12"/>
          <p:cNvSpPr/>
          <p:nvPr/>
        </p:nvSpPr>
        <p:spPr>
          <a:xfrm>
            <a:off x="1285852" y="3433357"/>
            <a:ext cx="728667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3</a:t>
            </a:r>
            <a:r>
              <a:rPr lang="en-US" altLang="zh-CN" sz="3200" i="1" dirty="0" smtClean="0">
                <a:latin typeface="华文楷体" pitchFamily="2" charset="-122"/>
                <a:ea typeface="华文楷体" pitchFamily="2" charset="-122"/>
              </a:rPr>
              <a:t>.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14×(8÷2)</a:t>
            </a:r>
            <a:r>
              <a:rPr lang="en-US" altLang="zh-CN" sz="3200" baseline="30000" dirty="0" smtClean="0">
                <a:latin typeface="华文楷体" pitchFamily="2" charset="-122"/>
                <a:ea typeface="华文楷体" pitchFamily="2" charset="-122"/>
              </a:rPr>
              <a:t>2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×16=803</a:t>
            </a:r>
            <a:r>
              <a:rPr lang="en-US" altLang="zh-CN" sz="3200" i="1" dirty="0" smtClean="0">
                <a:latin typeface="华文楷体" pitchFamily="2" charset="-122"/>
                <a:ea typeface="华文楷体" pitchFamily="2" charset="-122"/>
              </a:rPr>
              <a:t>.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84(</a:t>
            </a:r>
            <a:r>
              <a:rPr lang="zh-CN" altLang="en-US" sz="3200" smtClean="0">
                <a:latin typeface="华文楷体" pitchFamily="2" charset="-122"/>
                <a:ea typeface="华文楷体" pitchFamily="2" charset="-122"/>
              </a:rPr>
              <a:t>立方分米</a:t>
            </a:r>
            <a:r>
              <a:rPr lang="en-US" altLang="zh-CN" sz="3200" smtClean="0">
                <a:latin typeface="华文楷体" pitchFamily="2" charset="-122"/>
                <a:ea typeface="华文楷体" pitchFamily="2" charset="-122"/>
              </a:rPr>
              <a:t>)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4" name="Text Box 74"/>
          <p:cNvSpPr txBox="1">
            <a:spLocks noChangeArrowheads="1"/>
          </p:cNvSpPr>
          <p:nvPr/>
        </p:nvSpPr>
        <p:spPr bwMode="auto">
          <a:xfrm>
            <a:off x="1043608" y="4437112"/>
            <a:ext cx="750099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答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：圆柱的体积是</a:t>
            </a:r>
            <a:r>
              <a:rPr lang="en-US" altLang="zh-CN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803.84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立方分米。</a:t>
            </a:r>
            <a:endParaRPr lang="zh-CN" altLang="en-US" sz="3200" b="1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0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2" grpId="0"/>
      <p:bldP spid="13" grpId="0"/>
      <p:bldP spid="1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9"/>
          <p:cNvSpPr>
            <a:spLocks noChangeArrowheads="1"/>
          </p:cNvSpPr>
          <p:nvPr/>
        </p:nvSpPr>
        <p:spPr bwMode="auto">
          <a:xfrm>
            <a:off x="0" y="609600"/>
            <a:ext cx="9144000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indent="228600" algn="ctr" eaLnBrk="0" hangingPunct="0"/>
            <a:r>
              <a:rPr lang="zh-CN" altLang="en-US" sz="900" i="1">
                <a:solidFill>
                  <a:srgbClr val="000000"/>
                </a:solidFill>
                <a:latin typeface="NEU-BZ-S92"/>
                <a:cs typeface="Times New Roman" pitchFamily="18" charset="0"/>
              </a:rPr>
              <a:t>　　</a:t>
            </a:r>
            <a:endParaRPr lang="zh-CN" altLang="en-US" sz="2800">
              <a:latin typeface="Calibri" pitchFamily="34" charset="0"/>
            </a:endParaRPr>
          </a:p>
        </p:txBody>
      </p:sp>
      <p:grpSp>
        <p:nvGrpSpPr>
          <p:cNvPr id="31747" name="Group 16"/>
          <p:cNvGrpSpPr>
            <a:grpSpLocks/>
          </p:cNvGrpSpPr>
          <p:nvPr/>
        </p:nvGrpSpPr>
        <p:grpSpPr bwMode="auto">
          <a:xfrm>
            <a:off x="5867400" y="5980113"/>
            <a:ext cx="1684338" cy="877887"/>
            <a:chOff x="2699" y="3612"/>
            <a:chExt cx="1061" cy="553"/>
          </a:xfrm>
        </p:grpSpPr>
        <p:pic>
          <p:nvPicPr>
            <p:cNvPr id="31750" name="Picture 34">
              <a:hlinkClick r:id="" action="ppaction://hlinkshowjump?jump=firstslide"/>
            </p:cNvPr>
            <p:cNvPicPr>
              <a:picLocks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699" y="3612"/>
              <a:ext cx="1043" cy="552"/>
            </a:xfrm>
            <a:prstGeom prst="rect">
              <a:avLst/>
            </a:prstGeom>
            <a:noFill/>
            <a:ln w="9525">
              <a:noFill/>
              <a:bevel/>
              <a:headEnd/>
              <a:tailEnd/>
            </a:ln>
          </p:spPr>
        </p:pic>
        <p:sp>
          <p:nvSpPr>
            <p:cNvPr id="31751" name="Text Box 18">
              <a:hlinkClick r:id="rId3" action="ppaction://hlinksldjump" highlightClick="1">
                <a:snd r:embed="rId4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2744" y="3838"/>
              <a:ext cx="1016" cy="327"/>
            </a:xfrm>
            <a:prstGeom prst="rect">
              <a:avLst/>
            </a:prstGeom>
            <a:noFill/>
            <a:ln w="9525">
              <a:noFill/>
              <a:bevel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2800">
                  <a:solidFill>
                    <a:schemeClr val="tx1"/>
                  </a:solidFill>
                  <a:ea typeface="楷体_GB2312" pitchFamily="49" charset="-122"/>
                </a:rPr>
                <a:t>返回目录</a:t>
              </a:r>
              <a:endParaRPr lang="zh-CN" altLang="en-US" sz="1800" b="0">
                <a:solidFill>
                  <a:schemeClr val="tx1"/>
                </a:solidFill>
                <a:ea typeface="楷体_GB2312" pitchFamily="49" charset="-122"/>
              </a:endParaRPr>
            </a:p>
          </p:txBody>
        </p:sp>
      </p:grpSp>
      <p:pic>
        <p:nvPicPr>
          <p:cNvPr id="8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115616" y="692696"/>
            <a:ext cx="7145337" cy="520065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/>
            <a:tailEnd/>
          </a:ln>
          <a:effectLst>
            <a:softEdge rad="635000"/>
          </a:effectLst>
        </p:spPr>
      </p:pic>
      <p:pic>
        <p:nvPicPr>
          <p:cNvPr id="31749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716463" y="620713"/>
            <a:ext cx="3760787" cy="118268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8"/>
          <p:cNvGrpSpPr>
            <a:grpSpLocks/>
          </p:cNvGrpSpPr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18" name="Picture 9" descr="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9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1403" tIns="45700" rIns="91403" bIns="45700" anchor="ctr"/>
            <a:lstStyle/>
            <a:p>
              <a:pPr algn="r" defTabSz="923925">
                <a:buFont typeface="Arial" pitchFamily="34" charset="0"/>
                <a:buNone/>
              </a:pPr>
              <a:r>
                <a:rPr lang="zh-CN" altLang="en-US" sz="3200" dirty="0" smtClean="0">
                  <a:ea typeface="黑体" pitchFamily="49" charset="-122"/>
                </a:rPr>
                <a:t>复 习 准 备</a:t>
              </a:r>
              <a:endParaRPr lang="zh-CN" altLang="en-US" sz="3200" dirty="0">
                <a:ea typeface="黑体" pitchFamily="49" charset="-122"/>
              </a:endParaRPr>
            </a:p>
          </p:txBody>
        </p:sp>
      </p:grpSp>
      <p:sp>
        <p:nvSpPr>
          <p:cNvPr id="21" name="TextBox 24"/>
          <p:cNvSpPr txBox="1">
            <a:spLocks noChangeArrowheads="1"/>
          </p:cNvSpPr>
          <p:nvPr/>
        </p:nvSpPr>
        <p:spPr bwMode="auto">
          <a:xfrm>
            <a:off x="0" y="642918"/>
            <a:ext cx="842965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1.</a:t>
            </a:r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写出圆柱表面积公示及体积公式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。</a:t>
            </a:r>
            <a:endParaRPr lang="zh-CN" altLang="zh-CN" sz="3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643042" y="1430712"/>
            <a:ext cx="571504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圆柱表面积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：</a:t>
            </a:r>
            <a:r>
              <a:rPr lang="en-US" altLang="zh-CN" sz="3200" i="1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S</a:t>
            </a:r>
            <a:r>
              <a:rPr lang="en-US" altLang="zh-CN" sz="3200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=2π</a:t>
            </a:r>
            <a:r>
              <a:rPr lang="en-US" altLang="zh-CN" sz="3200" i="1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r</a:t>
            </a:r>
            <a:r>
              <a:rPr lang="en-US" altLang="zh-CN" sz="3200" baseline="30000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2</a:t>
            </a:r>
            <a:r>
              <a:rPr lang="en-US" altLang="zh-CN" sz="3200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+2π</a:t>
            </a:r>
            <a:r>
              <a:rPr lang="en-US" altLang="zh-CN" sz="3200" i="1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rh</a:t>
            </a:r>
            <a:r>
              <a:rPr lang="zh-CN" altLang="zh-CN" sz="3200" i="1" dirty="0" smtClean="0">
                <a:latin typeface="华文楷体" pitchFamily="2" charset="-122"/>
                <a:ea typeface="华文楷体" pitchFamily="2" charset="-122"/>
              </a:rPr>
              <a:t>　</a:t>
            </a:r>
            <a:endParaRPr lang="en-US" altLang="zh-CN" sz="3200" i="1" dirty="0" smtClean="0"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圆柱体积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：</a:t>
            </a:r>
            <a:r>
              <a:rPr lang="en-US" altLang="zh-CN" sz="3200" i="1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V</a:t>
            </a:r>
            <a:r>
              <a:rPr lang="en-US" altLang="zh-CN" sz="3200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=π</a:t>
            </a:r>
            <a:r>
              <a:rPr lang="en-US" altLang="zh-CN" sz="3200" i="1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r</a:t>
            </a:r>
            <a:r>
              <a:rPr lang="en-US" altLang="zh-CN" sz="3200" baseline="30000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2</a:t>
            </a:r>
            <a:r>
              <a:rPr lang="en-US" altLang="zh-CN" sz="3200" i="1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h</a:t>
            </a:r>
            <a:endParaRPr lang="zh-CN" altLang="en-US" sz="3200" dirty="0">
              <a:latin typeface="Times New Roman" pitchFamily="18" charset="0"/>
              <a:ea typeface="华文楷体" pitchFamily="2" charset="-122"/>
              <a:cs typeface="Times New Roman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-32" y="3071810"/>
            <a:ext cx="914403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2</a:t>
            </a:r>
            <a:r>
              <a:rPr lang="en-US" altLang="zh-CN" sz="3200" i="1" dirty="0" smtClean="0">
                <a:solidFill>
                  <a:schemeClr val="tx1"/>
                </a:solidFill>
                <a:latin typeface="+mj-ea"/>
                <a:ea typeface="+mj-ea"/>
              </a:rPr>
              <a:t>.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底面半径是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3 cm,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高是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1 cm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的圆柱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表面积是多</a:t>
            </a:r>
            <a:endParaRPr lang="en-US" altLang="zh-CN" sz="3200" dirty="0" smtClean="0">
              <a:solidFill>
                <a:schemeClr val="tx1"/>
              </a:solidFill>
              <a:latin typeface="+mj-ea"/>
              <a:ea typeface="+mj-ea"/>
            </a:endParaRPr>
          </a:p>
          <a:p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  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少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?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体积是多少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?</a:t>
            </a:r>
            <a:endParaRPr lang="zh-CN" altLang="en-US" sz="3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28628" y="4241077"/>
            <a:ext cx="842965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表面积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:3</a:t>
            </a:r>
            <a:r>
              <a:rPr lang="en-US" altLang="zh-CN" sz="3200" i="1" dirty="0" smtClean="0">
                <a:latin typeface="华文楷体" pitchFamily="2" charset="-122"/>
                <a:ea typeface="华文楷体" pitchFamily="2" charset="-122"/>
              </a:rPr>
              <a:t>.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14×6×2×1+3</a:t>
            </a:r>
            <a:r>
              <a:rPr lang="en-US" altLang="zh-CN" sz="3200" i="1" dirty="0" smtClean="0">
                <a:latin typeface="华文楷体" pitchFamily="2" charset="-122"/>
                <a:ea typeface="华文楷体" pitchFamily="2" charset="-122"/>
              </a:rPr>
              <a:t>.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14×3</a:t>
            </a:r>
            <a:r>
              <a:rPr lang="en-US" altLang="zh-CN" sz="3200" baseline="30000" dirty="0" smtClean="0">
                <a:latin typeface="华文楷体" pitchFamily="2" charset="-122"/>
                <a:ea typeface="华文楷体" pitchFamily="2" charset="-122"/>
              </a:rPr>
              <a:t>2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×2=75.36(cm</a:t>
            </a:r>
            <a:r>
              <a:rPr lang="en-US" altLang="zh-CN" sz="3200" baseline="30000" dirty="0" smtClean="0">
                <a:latin typeface="华文楷体" pitchFamily="2" charset="-122"/>
                <a:ea typeface="华文楷体" pitchFamily="2" charset="-122"/>
              </a:rPr>
              <a:t>2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)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14348" y="5072074"/>
            <a:ext cx="750099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体积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:3</a:t>
            </a:r>
            <a:r>
              <a:rPr lang="en-US" altLang="zh-CN" sz="3200" i="1" dirty="0" smtClean="0">
                <a:latin typeface="华文楷体" pitchFamily="2" charset="-122"/>
                <a:ea typeface="华文楷体" pitchFamily="2" charset="-122"/>
              </a:rPr>
              <a:t>.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14×3</a:t>
            </a:r>
            <a:r>
              <a:rPr lang="en-US" altLang="zh-CN" sz="3200" baseline="30000" dirty="0" smtClean="0">
                <a:latin typeface="华文楷体" pitchFamily="2" charset="-122"/>
                <a:ea typeface="华文楷体" pitchFamily="2" charset="-122"/>
              </a:rPr>
              <a:t>2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×1=28.26(cm</a:t>
            </a:r>
            <a:r>
              <a:rPr lang="en-US" altLang="zh-CN" sz="3200" baseline="30000" dirty="0" smtClean="0">
                <a:latin typeface="华文楷体" pitchFamily="2" charset="-122"/>
                <a:ea typeface="华文楷体" pitchFamily="2" charset="-122"/>
              </a:rPr>
              <a:t>3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)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13" name="Group 16"/>
          <p:cNvGrpSpPr>
            <a:grpSpLocks/>
          </p:cNvGrpSpPr>
          <p:nvPr/>
        </p:nvGrpSpPr>
        <p:grpSpPr bwMode="auto">
          <a:xfrm>
            <a:off x="5867400" y="5805488"/>
            <a:ext cx="1684338" cy="877887"/>
            <a:chOff x="2699" y="3612"/>
            <a:chExt cx="1061" cy="553"/>
          </a:xfrm>
        </p:grpSpPr>
        <p:pic>
          <p:nvPicPr>
            <p:cNvPr id="14" name="Picture 34">
              <a:hlinkClick r:id="" action="ppaction://hlinkshowjump?jump=firstslide"/>
            </p:cNvPr>
            <p:cNvPicPr>
              <a:picLocks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699" y="3612"/>
              <a:ext cx="1043" cy="552"/>
            </a:xfrm>
            <a:prstGeom prst="rect">
              <a:avLst/>
            </a:prstGeom>
            <a:noFill/>
            <a:ln w="9525">
              <a:noFill/>
              <a:bevel/>
              <a:headEnd/>
              <a:tailEnd/>
            </a:ln>
          </p:spPr>
        </p:pic>
        <p:sp>
          <p:nvSpPr>
            <p:cNvPr id="22" name="Text Box 18">
              <a:hlinkClick r:id="rId4" action="ppaction://hlinksldjump" highlightClick="1">
                <a:snd r:embed="rId5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2744" y="3838"/>
              <a:ext cx="1016" cy="327"/>
            </a:xfrm>
            <a:prstGeom prst="rect">
              <a:avLst/>
            </a:prstGeom>
            <a:noFill/>
            <a:ln w="9525">
              <a:noFill/>
              <a:bevel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2800">
                  <a:solidFill>
                    <a:schemeClr val="tx1"/>
                  </a:solidFill>
                  <a:ea typeface="楷体_GB2312" pitchFamily="49" charset="-122"/>
                </a:rPr>
                <a:t>返回目录</a:t>
              </a:r>
              <a:endParaRPr lang="zh-CN" altLang="en-US" sz="1800" b="0">
                <a:solidFill>
                  <a:schemeClr val="tx1"/>
                </a:solidFill>
                <a:ea typeface="楷体_GB2312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4" name="Group 8"/>
          <p:cNvGrpSpPr>
            <a:grpSpLocks/>
          </p:cNvGrpSpPr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5126" name="Picture 9" descr="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127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1403" tIns="45700" rIns="91403" bIns="45700" anchor="ctr"/>
            <a:lstStyle/>
            <a:p>
              <a:pPr algn="r" defTabSz="923925">
                <a:buFont typeface="Arial" pitchFamily="34" charset="0"/>
                <a:buNone/>
              </a:pPr>
              <a:r>
                <a:rPr lang="zh-CN" altLang="en-US" sz="3200" dirty="0">
                  <a:ea typeface="黑体" pitchFamily="49" charset="-122"/>
                </a:rPr>
                <a:t>学 习 新 知</a:t>
              </a:r>
            </a:p>
          </p:txBody>
        </p:sp>
      </p:grpSp>
      <p:pic>
        <p:nvPicPr>
          <p:cNvPr id="4097" name="Picture 1" descr="C:\Users\Administrator\Desktop\下载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34" y="1142984"/>
            <a:ext cx="7798432" cy="4930044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0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0" y="706618"/>
            <a:ext cx="9144032" cy="1865126"/>
            <a:chOff x="0" y="642918"/>
            <a:chExt cx="9144032" cy="1865126"/>
          </a:xfrm>
        </p:grpSpPr>
        <p:sp>
          <p:nvSpPr>
            <p:cNvPr id="15" name="圆角矩形 14"/>
            <p:cNvSpPr/>
            <p:nvPr/>
          </p:nvSpPr>
          <p:spPr>
            <a:xfrm>
              <a:off x="0" y="714356"/>
              <a:ext cx="9144000" cy="1714512"/>
            </a:xfrm>
            <a:prstGeom prst="round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solidFill>
                <a:schemeClr val="accent6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矩形 28"/>
            <p:cNvSpPr>
              <a:spLocks noChangeArrowheads="1"/>
            </p:cNvSpPr>
            <p:nvPr/>
          </p:nvSpPr>
          <p:spPr bwMode="auto">
            <a:xfrm>
              <a:off x="214314" y="642918"/>
              <a:ext cx="8929718" cy="18651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l">
                <a:lnSpc>
                  <a:spcPct val="120000"/>
                </a:lnSpc>
                <a:buFontTx/>
                <a:buNone/>
              </a:pPr>
              <a:r>
                <a:rPr lang="en-US" altLang="zh-CN" sz="3200" dirty="0">
                  <a:solidFill>
                    <a:schemeClr val="tx1"/>
                  </a:solidFill>
                  <a:latin typeface="+mj-ea"/>
                  <a:ea typeface="+mj-ea"/>
                </a:rPr>
                <a:t>   </a:t>
              </a:r>
              <a:r>
                <a:rPr lang="zh-CN" altLang="zh-CN" sz="3200" dirty="0" smtClean="0">
                  <a:solidFill>
                    <a:schemeClr val="tx1"/>
                  </a:solidFill>
                  <a:latin typeface="+mj-ea"/>
                  <a:ea typeface="+mj-ea"/>
                </a:rPr>
                <a:t>一</a:t>
              </a:r>
              <a:r>
                <a:rPr lang="zh-CN" altLang="zh-CN" sz="3200" dirty="0">
                  <a:solidFill>
                    <a:schemeClr val="tx1"/>
                  </a:solidFill>
                  <a:latin typeface="+mj-ea"/>
                  <a:ea typeface="+mj-ea"/>
                </a:rPr>
                <a:t>个内直径是</a:t>
              </a:r>
              <a:r>
                <a:rPr lang="en-US" altLang="zh-CN" sz="3200" dirty="0">
                  <a:solidFill>
                    <a:schemeClr val="tx1"/>
                  </a:solidFill>
                  <a:latin typeface="+mj-ea"/>
                  <a:ea typeface="+mj-ea"/>
                </a:rPr>
                <a:t>8</a:t>
              </a:r>
              <a:r>
                <a:rPr lang="en-US" altLang="zh-CN" sz="3200" dirty="0">
                  <a:solidFill>
                    <a:schemeClr val="tx1"/>
                  </a:solidFill>
                  <a:latin typeface="+mj-ea"/>
                  <a:ea typeface="+mj-ea"/>
                  <a:cs typeface="Times New Roman" pitchFamily="18" charset="0"/>
                </a:rPr>
                <a:t>cm</a:t>
              </a:r>
              <a:r>
                <a:rPr lang="zh-CN" altLang="zh-CN" sz="3200" dirty="0">
                  <a:solidFill>
                    <a:schemeClr val="tx1"/>
                  </a:solidFill>
                  <a:latin typeface="+mj-ea"/>
                  <a:ea typeface="+mj-ea"/>
                </a:rPr>
                <a:t>的瓶子里，水的高度是</a:t>
              </a:r>
              <a:r>
                <a:rPr lang="en-US" altLang="zh-CN" sz="3200" dirty="0">
                  <a:solidFill>
                    <a:schemeClr val="tx1"/>
                  </a:solidFill>
                  <a:latin typeface="+mj-ea"/>
                  <a:ea typeface="+mj-ea"/>
                </a:rPr>
                <a:t>7cm</a:t>
              </a:r>
              <a:r>
                <a:rPr lang="zh-CN" altLang="zh-CN" sz="3200" dirty="0">
                  <a:solidFill>
                    <a:schemeClr val="tx1"/>
                  </a:solidFill>
                  <a:latin typeface="+mj-ea"/>
                  <a:ea typeface="+mj-ea"/>
                </a:rPr>
                <a:t>，把瓶盖拧紧倒置放平，无水部分是圆柱形，高度是</a:t>
              </a:r>
              <a:r>
                <a:rPr lang="en-US" altLang="zh-CN" sz="3200" dirty="0">
                  <a:solidFill>
                    <a:schemeClr val="tx1"/>
                  </a:solidFill>
                  <a:latin typeface="+mj-ea"/>
                  <a:ea typeface="+mj-ea"/>
                </a:rPr>
                <a:t>18cm</a:t>
              </a:r>
              <a:r>
                <a:rPr lang="zh-CN" altLang="zh-CN" sz="3200" dirty="0">
                  <a:solidFill>
                    <a:schemeClr val="tx1"/>
                  </a:solidFill>
                  <a:latin typeface="+mj-ea"/>
                  <a:ea typeface="+mj-ea"/>
                </a:rPr>
                <a:t>。这个瓶子的容积是多少？</a:t>
              </a:r>
              <a:endParaRPr lang="zh-CN" altLang="en-US" sz="3200" dirty="0">
                <a:solidFill>
                  <a:schemeClr val="tx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7" name="Group 75"/>
          <p:cNvGrpSpPr>
            <a:grpSpLocks/>
          </p:cNvGrpSpPr>
          <p:nvPr/>
        </p:nvGrpSpPr>
        <p:grpSpPr bwMode="auto">
          <a:xfrm>
            <a:off x="4504103" y="2611668"/>
            <a:ext cx="2068161" cy="3386536"/>
            <a:chOff x="4710" y="1077"/>
            <a:chExt cx="662" cy="1084"/>
          </a:xfrm>
        </p:grpSpPr>
        <p:pic>
          <p:nvPicPr>
            <p:cNvPr id="18" name="Picture 76" descr="6B70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4710" y="1077"/>
              <a:ext cx="572" cy="108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9" name="Text Box 77"/>
            <p:cNvSpPr txBox="1">
              <a:spLocks noChangeArrowheads="1"/>
            </p:cNvSpPr>
            <p:nvPr/>
          </p:nvSpPr>
          <p:spPr bwMode="auto">
            <a:xfrm rot="16200000">
              <a:off x="5085" y="1332"/>
              <a:ext cx="408" cy="16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altLang="zh-CN" sz="2800" dirty="0">
                  <a:solidFill>
                    <a:schemeClr val="tx1"/>
                  </a:solidFill>
                  <a:latin typeface="+mj-ea"/>
                  <a:ea typeface="+mj-ea"/>
                </a:rPr>
                <a:t>18</a:t>
              </a:r>
              <a:r>
                <a:rPr lang="en-US" altLang="zh-CN" sz="2800" dirty="0">
                  <a:solidFill>
                    <a:schemeClr val="tx1"/>
                  </a:solidFill>
                  <a:latin typeface="+mj-ea"/>
                  <a:ea typeface="+mj-ea"/>
                  <a:cs typeface="Times New Roman" pitchFamily="18" charset="0"/>
                </a:rPr>
                <a:t>cm</a:t>
              </a:r>
              <a:r>
                <a:rPr lang="en-US" altLang="zh-CN" sz="2800" dirty="0">
                  <a:solidFill>
                    <a:schemeClr val="tx1"/>
                  </a:solidFill>
                  <a:latin typeface="+mj-ea"/>
                  <a:ea typeface="+mj-ea"/>
                </a:rPr>
                <a:t>  </a:t>
              </a:r>
            </a:p>
          </p:txBody>
        </p:sp>
        <p:sp>
          <p:nvSpPr>
            <p:cNvPr id="20" name="Line 78"/>
            <p:cNvSpPr>
              <a:spLocks noChangeShapeType="1"/>
            </p:cNvSpPr>
            <p:nvPr/>
          </p:nvSpPr>
          <p:spPr bwMode="auto">
            <a:xfrm rot="-5400000">
              <a:off x="5242" y="1048"/>
              <a:ext cx="0" cy="227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1" name="Line 79"/>
            <p:cNvSpPr>
              <a:spLocks noChangeShapeType="1"/>
            </p:cNvSpPr>
            <p:nvPr/>
          </p:nvSpPr>
          <p:spPr bwMode="auto">
            <a:xfrm rot="-5400000">
              <a:off x="5128" y="1273"/>
              <a:ext cx="221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2" name="Line 80"/>
            <p:cNvSpPr>
              <a:spLocks noChangeShapeType="1"/>
            </p:cNvSpPr>
            <p:nvPr/>
          </p:nvSpPr>
          <p:spPr bwMode="auto">
            <a:xfrm rot="5400000">
              <a:off x="5066" y="1556"/>
              <a:ext cx="346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3" name="Line 81"/>
            <p:cNvSpPr>
              <a:spLocks noChangeShapeType="1"/>
            </p:cNvSpPr>
            <p:nvPr/>
          </p:nvSpPr>
          <p:spPr bwMode="auto">
            <a:xfrm rot="-5400000">
              <a:off x="5242" y="1615"/>
              <a:ext cx="0" cy="227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anchor="ctr"/>
            <a:lstStyle/>
            <a:p>
              <a:endParaRPr lang="zh-CN" altLang="en-US"/>
            </a:p>
          </p:txBody>
        </p:sp>
      </p:grpSp>
      <p:grpSp>
        <p:nvGrpSpPr>
          <p:cNvPr id="24" name="Group 82"/>
          <p:cNvGrpSpPr>
            <a:grpSpLocks/>
          </p:cNvGrpSpPr>
          <p:nvPr/>
        </p:nvGrpSpPr>
        <p:grpSpPr bwMode="auto">
          <a:xfrm>
            <a:off x="1932598" y="2540230"/>
            <a:ext cx="2101590" cy="3460538"/>
            <a:chOff x="3963" y="1064"/>
            <a:chExt cx="682" cy="1123"/>
          </a:xfrm>
        </p:grpSpPr>
        <p:pic>
          <p:nvPicPr>
            <p:cNvPr id="25" name="Picture 83" descr="6B69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166" y="1064"/>
              <a:ext cx="479" cy="112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6" name="Line 84"/>
            <p:cNvSpPr>
              <a:spLocks noChangeShapeType="1"/>
            </p:cNvSpPr>
            <p:nvPr/>
          </p:nvSpPr>
          <p:spPr bwMode="auto">
            <a:xfrm rot="-5400000">
              <a:off x="4119" y="1938"/>
              <a:ext cx="107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7" name="Line 85"/>
            <p:cNvSpPr>
              <a:spLocks noChangeShapeType="1"/>
            </p:cNvSpPr>
            <p:nvPr/>
          </p:nvSpPr>
          <p:spPr bwMode="auto">
            <a:xfrm rot="-5400000">
              <a:off x="4140" y="1775"/>
              <a:ext cx="0" cy="227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8" name="Line 86"/>
            <p:cNvSpPr>
              <a:spLocks noChangeShapeType="1"/>
            </p:cNvSpPr>
            <p:nvPr/>
          </p:nvSpPr>
          <p:spPr bwMode="auto">
            <a:xfrm rot="-5400000">
              <a:off x="4148" y="1999"/>
              <a:ext cx="0" cy="227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9" name="Line 87"/>
            <p:cNvSpPr>
              <a:spLocks noChangeShapeType="1"/>
            </p:cNvSpPr>
            <p:nvPr/>
          </p:nvSpPr>
          <p:spPr bwMode="auto">
            <a:xfrm rot="5400000">
              <a:off x="4113" y="2051"/>
              <a:ext cx="119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30" name="Text Box 88"/>
            <p:cNvSpPr txBox="1">
              <a:spLocks noChangeArrowheads="1"/>
            </p:cNvSpPr>
            <p:nvPr/>
          </p:nvSpPr>
          <p:spPr bwMode="auto">
            <a:xfrm rot="16200000">
              <a:off x="3844" y="1842"/>
              <a:ext cx="408" cy="17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altLang="zh-CN" sz="2800" dirty="0">
                  <a:solidFill>
                    <a:schemeClr val="tx1"/>
                  </a:solidFill>
                  <a:latin typeface="+mj-ea"/>
                  <a:ea typeface="+mj-ea"/>
                </a:rPr>
                <a:t>7</a:t>
              </a:r>
              <a:r>
                <a:rPr lang="en-US" altLang="zh-CN" sz="2800" dirty="0">
                  <a:solidFill>
                    <a:schemeClr val="tx1"/>
                  </a:solidFill>
                  <a:latin typeface="+mj-ea"/>
                  <a:ea typeface="+mj-ea"/>
                  <a:cs typeface="Times New Roman" pitchFamily="18" charset="0"/>
                </a:rPr>
                <a:t>cm</a:t>
              </a:r>
              <a:r>
                <a:rPr lang="en-US" altLang="zh-CN" sz="2800" dirty="0">
                  <a:solidFill>
                    <a:schemeClr val="tx1"/>
                  </a:solidFill>
                  <a:latin typeface="+mj-ea"/>
                  <a:ea typeface="+mj-ea"/>
                </a:rPr>
                <a:t>  </a:t>
              </a:r>
            </a:p>
          </p:txBody>
        </p:sp>
      </p:grp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左右箭头 12"/>
          <p:cNvSpPr/>
          <p:nvPr/>
        </p:nvSpPr>
        <p:spPr>
          <a:xfrm>
            <a:off x="1285852" y="571480"/>
            <a:ext cx="6929486" cy="1008062"/>
          </a:xfrm>
          <a:prstGeom prst="leftRightArrow">
            <a:avLst/>
          </a:prstGeom>
          <a:solidFill>
            <a:srgbClr val="FCFE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3200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瓶子正放和倒放容积和体积都没变</a:t>
            </a:r>
          </a:p>
        </p:txBody>
      </p:sp>
      <p:sp>
        <p:nvSpPr>
          <p:cNvPr id="14" name="左右箭头 13"/>
          <p:cNvSpPr/>
          <p:nvPr/>
        </p:nvSpPr>
        <p:spPr>
          <a:xfrm>
            <a:off x="1643042" y="1492243"/>
            <a:ext cx="6215106" cy="1008063"/>
          </a:xfrm>
          <a:prstGeom prst="leftRightArrow">
            <a:avLst/>
          </a:prstGeom>
          <a:solidFill>
            <a:srgbClr val="FCFE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3200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瓶子空余无水部分的容积相等</a:t>
            </a:r>
          </a:p>
        </p:txBody>
      </p:sp>
      <p:sp>
        <p:nvSpPr>
          <p:cNvPr id="15" name="左右箭头 14"/>
          <p:cNvSpPr/>
          <p:nvPr/>
        </p:nvSpPr>
        <p:spPr>
          <a:xfrm>
            <a:off x="2000232" y="2786058"/>
            <a:ext cx="2571767" cy="1143008"/>
          </a:xfrm>
          <a:prstGeom prst="leftRightArrow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3200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水的体积</a:t>
            </a:r>
          </a:p>
        </p:txBody>
      </p:sp>
      <p:sp>
        <p:nvSpPr>
          <p:cNvPr id="16" name="左右箭头 15"/>
          <p:cNvSpPr/>
          <p:nvPr/>
        </p:nvSpPr>
        <p:spPr>
          <a:xfrm>
            <a:off x="4786314" y="2786058"/>
            <a:ext cx="4357686" cy="1008063"/>
          </a:xfrm>
          <a:prstGeom prst="leftRightArrow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altLang="zh-CN" sz="3200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18 cm</a:t>
            </a:r>
            <a:r>
              <a:rPr lang="zh-CN" altLang="en-US" sz="3200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高圆柱的体积</a:t>
            </a:r>
          </a:p>
        </p:txBody>
      </p:sp>
      <p:sp>
        <p:nvSpPr>
          <p:cNvPr id="17" name="左大括号 16"/>
          <p:cNvSpPr/>
          <p:nvPr/>
        </p:nvSpPr>
        <p:spPr>
          <a:xfrm rot="16200000">
            <a:off x="5431636" y="1813715"/>
            <a:ext cx="468312" cy="4572000"/>
          </a:xfrm>
          <a:prstGeom prst="leftBrace">
            <a:avLst/>
          </a:prstGeom>
          <a:noFill/>
          <a:ln w="508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8" name="左右箭头 17"/>
          <p:cNvSpPr/>
          <p:nvPr/>
        </p:nvSpPr>
        <p:spPr>
          <a:xfrm>
            <a:off x="4214810" y="4357694"/>
            <a:ext cx="3000396" cy="1071570"/>
          </a:xfrm>
          <a:prstGeom prst="leftRightArrow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3200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瓶子容积</a:t>
            </a:r>
          </a:p>
        </p:txBody>
      </p:sp>
      <p:grpSp>
        <p:nvGrpSpPr>
          <p:cNvPr id="24" name="组合 23"/>
          <p:cNvGrpSpPr/>
          <p:nvPr/>
        </p:nvGrpSpPr>
        <p:grpSpPr>
          <a:xfrm>
            <a:off x="-204798" y="3190895"/>
            <a:ext cx="3276600" cy="3095625"/>
            <a:chOff x="0" y="928670"/>
            <a:chExt cx="3276600" cy="3095625"/>
          </a:xfrm>
        </p:grpSpPr>
        <p:sp>
          <p:nvSpPr>
            <p:cNvPr id="21" name="TextBox 31"/>
            <p:cNvSpPr txBox="1">
              <a:spLocks noChangeArrowheads="1"/>
            </p:cNvSpPr>
            <p:nvPr/>
          </p:nvSpPr>
          <p:spPr bwMode="auto">
            <a:xfrm flipH="1">
              <a:off x="2384811" y="1722419"/>
              <a:ext cx="615553" cy="9207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eaVert" wrap="square">
              <a:spAutoFit/>
            </a:bodyPr>
            <a:lstStyle/>
            <a:p>
              <a:r>
                <a:rPr lang="en-US" altLang="zh-CN" sz="2800" b="1" dirty="0">
                  <a:solidFill>
                    <a:schemeClr val="tx1"/>
                  </a:solidFill>
                  <a:latin typeface="+mj-ea"/>
                  <a:ea typeface="+mj-ea"/>
                </a:rPr>
                <a:t>18cm</a:t>
              </a:r>
              <a:endParaRPr lang="zh-CN" altLang="en-US" sz="2800" b="1" dirty="0">
                <a:solidFill>
                  <a:schemeClr val="tx1"/>
                </a:solidFill>
                <a:latin typeface="+mj-ea"/>
                <a:ea typeface="+mj-ea"/>
              </a:endParaRPr>
            </a:p>
          </p:txBody>
        </p:sp>
        <p:sp>
          <p:nvSpPr>
            <p:cNvPr id="22" name="TextBox 32"/>
            <p:cNvSpPr txBox="1">
              <a:spLocks noChangeArrowheads="1"/>
            </p:cNvSpPr>
            <p:nvPr/>
          </p:nvSpPr>
          <p:spPr bwMode="auto">
            <a:xfrm flipH="1">
              <a:off x="313109" y="2928934"/>
              <a:ext cx="615553" cy="7207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eaVert">
              <a:spAutoFit/>
            </a:bodyPr>
            <a:lstStyle/>
            <a:p>
              <a:r>
                <a:rPr lang="en-US" altLang="zh-CN" sz="2800" b="1">
                  <a:solidFill>
                    <a:schemeClr val="tx1"/>
                  </a:solidFill>
                  <a:latin typeface="+mj-ea"/>
                  <a:ea typeface="+mj-ea"/>
                </a:rPr>
                <a:t>7cm</a:t>
              </a:r>
              <a:endParaRPr lang="zh-CN" altLang="en-US" sz="2800" b="1">
                <a:solidFill>
                  <a:schemeClr val="tx1"/>
                </a:solidFill>
                <a:latin typeface="+mj-ea"/>
                <a:ea typeface="+mj-ea"/>
              </a:endParaRPr>
            </a:p>
          </p:txBody>
        </p:sp>
        <p:pic>
          <p:nvPicPr>
            <p:cNvPr id="23" name="Picture 13" descr="I:\新建文件夹\16.tif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E"/>
                </a:clrFrom>
                <a:clrTo>
                  <a:srgbClr val="FFFFFE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928670"/>
              <a:ext cx="3276600" cy="30956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下箭头标注 17"/>
          <p:cNvSpPr/>
          <p:nvPr/>
        </p:nvSpPr>
        <p:spPr>
          <a:xfrm>
            <a:off x="857224" y="709598"/>
            <a:ext cx="7429552" cy="790576"/>
          </a:xfrm>
          <a:prstGeom prst="downArrowCallou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3200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瓶子的容积转化成了两个圆柱的体积</a:t>
            </a:r>
          </a:p>
        </p:txBody>
      </p:sp>
      <p:sp>
        <p:nvSpPr>
          <p:cNvPr id="32" name="Text Box 5"/>
          <p:cNvSpPr txBox="1">
            <a:spLocks noChangeArrowheads="1"/>
          </p:cNvSpPr>
          <p:nvPr/>
        </p:nvSpPr>
        <p:spPr bwMode="auto">
          <a:xfrm>
            <a:off x="857224" y="1357298"/>
            <a:ext cx="7453312" cy="378783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瓶子的容积：  </a:t>
            </a:r>
            <a:endParaRPr lang="en-US" altLang="zh-CN" sz="3200" dirty="0" smtClean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   3.14</a:t>
            </a:r>
            <a:r>
              <a:rPr lang="en-US" altLang="zh-CN" sz="3200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×(8</a:t>
            </a:r>
            <a:r>
              <a:rPr kumimoji="1" lang="en-US" altLang="zh-CN" sz="3200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÷2</a:t>
            </a:r>
            <a:r>
              <a:rPr lang="en-US" altLang="zh-CN" sz="3200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en-US" altLang="zh-CN" sz="3200" b="1" baseline="30000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r>
              <a:rPr lang="en-US" altLang="zh-CN" sz="3200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×7+3.14×(</a:t>
            </a:r>
            <a:r>
              <a:rPr lang="en-US" altLang="zh-CN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8</a:t>
            </a:r>
            <a:r>
              <a:rPr kumimoji="1" lang="en-US" altLang="zh-CN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÷2</a:t>
            </a:r>
            <a:r>
              <a:rPr lang="en-US" altLang="zh-CN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en-US" altLang="zh-CN" sz="3200" b="1" baseline="300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r>
              <a:rPr lang="en-US" altLang="zh-CN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×18</a:t>
            </a: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=3.14×16×(7+18)</a:t>
            </a: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=1256 (cm</a:t>
            </a:r>
            <a:r>
              <a:rPr lang="en-US" altLang="zh-CN" sz="3200" baseline="300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3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=1256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sz="3200" dirty="0" err="1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mL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）</a:t>
            </a:r>
            <a:endParaRPr lang="en-US" altLang="zh-CN" sz="3200" b="1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6" name="Text Box 8"/>
          <p:cNvSpPr txBox="1">
            <a:spLocks noChangeArrowheads="1"/>
          </p:cNvSpPr>
          <p:nvPr/>
        </p:nvSpPr>
        <p:spPr bwMode="auto">
          <a:xfrm>
            <a:off x="928662" y="5286388"/>
            <a:ext cx="5832475" cy="58695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r>
              <a:rPr lang="zh-CN" altLang="en-US" sz="3200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答：这个瓶子的容积是</a:t>
            </a:r>
            <a:r>
              <a:rPr lang="en-US" altLang="zh-CN" sz="3200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1256mL</a:t>
            </a:r>
            <a:r>
              <a:rPr lang="zh-CN" altLang="en-US" sz="3200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。</a:t>
            </a:r>
            <a:endParaRPr lang="en-US" altLang="zh-CN" sz="3200" b="1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42" name="Group 16"/>
          <p:cNvGrpSpPr>
            <a:grpSpLocks/>
          </p:cNvGrpSpPr>
          <p:nvPr/>
        </p:nvGrpSpPr>
        <p:grpSpPr bwMode="auto">
          <a:xfrm>
            <a:off x="5867400" y="5805488"/>
            <a:ext cx="1684338" cy="877887"/>
            <a:chOff x="2699" y="3612"/>
            <a:chExt cx="1061" cy="553"/>
          </a:xfrm>
        </p:grpSpPr>
        <p:pic>
          <p:nvPicPr>
            <p:cNvPr id="45" name="Picture 34">
              <a:hlinkClick r:id="" action="ppaction://hlinkshowjump?jump=firstslide"/>
            </p:cNvPr>
            <p:cNvPicPr>
              <a:picLocks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699" y="3612"/>
              <a:ext cx="1043" cy="552"/>
            </a:xfrm>
            <a:prstGeom prst="rect">
              <a:avLst/>
            </a:prstGeom>
            <a:noFill/>
            <a:ln w="9525">
              <a:noFill/>
              <a:bevel/>
              <a:headEnd/>
              <a:tailEnd/>
            </a:ln>
          </p:spPr>
        </p:pic>
        <p:sp>
          <p:nvSpPr>
            <p:cNvPr id="46" name="Text Box 18">
              <a:hlinkClick r:id="rId3" action="ppaction://hlinksldjump" highlightClick="1">
                <a:snd r:embed="rId4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2744" y="3838"/>
              <a:ext cx="1016" cy="327"/>
            </a:xfrm>
            <a:prstGeom prst="rect">
              <a:avLst/>
            </a:prstGeom>
            <a:noFill/>
            <a:ln w="9525">
              <a:noFill/>
              <a:bevel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2800">
                  <a:solidFill>
                    <a:schemeClr val="tx1"/>
                  </a:solidFill>
                  <a:ea typeface="楷体_GB2312" pitchFamily="49" charset="-122"/>
                </a:rPr>
                <a:t>返回目录</a:t>
              </a:r>
              <a:endParaRPr lang="zh-CN" altLang="en-US" sz="1800" b="0">
                <a:solidFill>
                  <a:schemeClr val="tx1"/>
                </a:solidFill>
                <a:ea typeface="楷体_GB2312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3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3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3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363" name="Group 8"/>
          <p:cNvGrpSpPr>
            <a:grpSpLocks/>
          </p:cNvGrpSpPr>
          <p:nvPr/>
        </p:nvGrpSpPr>
        <p:grpSpPr bwMode="auto">
          <a:xfrm>
            <a:off x="6443663" y="188913"/>
            <a:ext cx="2411412" cy="1008062"/>
            <a:chOff x="0" y="0"/>
            <a:chExt cx="1633" cy="635"/>
          </a:xfrm>
        </p:grpSpPr>
        <p:pic>
          <p:nvPicPr>
            <p:cNvPr id="15366" name="Picture 9" descr="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5367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1403" tIns="45700" rIns="91403" bIns="45700" anchor="ctr"/>
            <a:lstStyle/>
            <a:p>
              <a:pPr algn="r" defTabSz="923925">
                <a:buFont typeface="Arial" pitchFamily="34" charset="0"/>
                <a:buNone/>
              </a:pPr>
              <a:r>
                <a:rPr lang="zh-CN" altLang="en-US" sz="3200">
                  <a:ea typeface="黑体" pitchFamily="49" charset="-122"/>
                </a:rPr>
                <a:t>随堂练习</a:t>
              </a:r>
            </a:p>
          </p:txBody>
        </p:sp>
      </p:grpSp>
      <p:sp>
        <p:nvSpPr>
          <p:cNvPr id="11" name="TextBox 9"/>
          <p:cNvSpPr txBox="1">
            <a:spLocks noChangeArrowheads="1"/>
          </p:cNvSpPr>
          <p:nvPr/>
        </p:nvSpPr>
        <p:spPr bwMode="auto">
          <a:xfrm>
            <a:off x="107504" y="578728"/>
            <a:ext cx="8786874" cy="2562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zh-CN" altLang="en-US" sz="3200" b="1" dirty="0" smtClean="0">
                <a:solidFill>
                  <a:srgbClr val="C00000"/>
                </a:solidFill>
                <a:latin typeface="+mj-ea"/>
                <a:ea typeface="+mj-ea"/>
              </a:rPr>
              <a:t>    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教材第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27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页“做一做” 。</a:t>
            </a:r>
            <a:endParaRPr lang="en-US" altLang="zh-CN" sz="3200" b="1" dirty="0" smtClean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  一瓶装满的矿泉水，小明喝了一些，把瓶盖拧紧后倒置放平，无水部分高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10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  <a:cs typeface="Times New Roman" pitchFamily="18" charset="0"/>
              </a:rPr>
              <a:t>cm</a:t>
            </a:r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，内直径是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6cm</a:t>
            </a:r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。小明喝了多少水？</a:t>
            </a:r>
            <a:endParaRPr lang="zh-CN" altLang="en-US" sz="3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6357950" y="2761765"/>
            <a:ext cx="2500195" cy="2539443"/>
            <a:chOff x="6357950" y="2214554"/>
            <a:chExt cx="2500195" cy="2539443"/>
          </a:xfrm>
        </p:grpSpPr>
        <p:pic>
          <p:nvPicPr>
            <p:cNvPr id="8" name="Picture 25" descr="6B74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6357950" y="2214554"/>
              <a:ext cx="1071570" cy="253944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9" name="Picture 26" descr="6B75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7364427" y="2214554"/>
              <a:ext cx="993787" cy="249115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13" name="Group 34"/>
            <p:cNvGrpSpPr>
              <a:grpSpLocks/>
            </p:cNvGrpSpPr>
            <p:nvPr/>
          </p:nvGrpSpPr>
          <p:grpSpPr bwMode="auto">
            <a:xfrm>
              <a:off x="8260982" y="2379576"/>
              <a:ext cx="597163" cy="960362"/>
              <a:chOff x="5335" y="1117"/>
              <a:chExt cx="268" cy="431"/>
            </a:xfrm>
          </p:grpSpPr>
          <p:sp>
            <p:nvSpPr>
              <p:cNvPr id="14" name="Text Box 29"/>
              <p:cNvSpPr txBox="1">
                <a:spLocks noChangeArrowheads="1"/>
              </p:cNvSpPr>
              <p:nvPr/>
            </p:nvSpPr>
            <p:spPr bwMode="auto">
              <a:xfrm rot="16200000">
                <a:off x="5282" y="1226"/>
                <a:ext cx="408" cy="235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algn="l">
                  <a:spcBef>
                    <a:spcPct val="50000"/>
                  </a:spcBef>
                </a:pPr>
                <a:r>
                  <a:rPr lang="en-US" altLang="zh-CN" sz="2800" dirty="0">
                    <a:solidFill>
                      <a:schemeClr val="tx1"/>
                    </a:solidFill>
                    <a:latin typeface="+mj-ea"/>
                    <a:ea typeface="+mj-ea"/>
                  </a:rPr>
                  <a:t>10</a:t>
                </a:r>
                <a:r>
                  <a:rPr lang="en-US" altLang="zh-CN" sz="2800" dirty="0">
                    <a:solidFill>
                      <a:schemeClr val="tx1"/>
                    </a:solidFill>
                    <a:latin typeface="+mj-ea"/>
                    <a:ea typeface="+mj-ea"/>
                    <a:cs typeface="Times New Roman" pitchFamily="18" charset="0"/>
                  </a:rPr>
                  <a:t>cm</a:t>
                </a:r>
                <a:r>
                  <a:rPr lang="en-US" altLang="zh-CN" sz="2800" dirty="0">
                    <a:solidFill>
                      <a:schemeClr val="tx1"/>
                    </a:solidFill>
                    <a:latin typeface="+mj-ea"/>
                    <a:ea typeface="+mj-ea"/>
                  </a:rPr>
                  <a:t>  </a:t>
                </a:r>
              </a:p>
            </p:txBody>
          </p:sp>
          <p:sp>
            <p:nvSpPr>
              <p:cNvPr id="15" name="Line 30"/>
              <p:cNvSpPr>
                <a:spLocks noChangeShapeType="1"/>
              </p:cNvSpPr>
              <p:nvPr/>
            </p:nvSpPr>
            <p:spPr bwMode="auto">
              <a:xfrm rot="-5400000">
                <a:off x="5449" y="1005"/>
                <a:ext cx="0" cy="227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16" name="Line 31"/>
              <p:cNvSpPr>
                <a:spLocks noChangeShapeType="1"/>
              </p:cNvSpPr>
              <p:nvPr/>
            </p:nvSpPr>
            <p:spPr bwMode="auto">
              <a:xfrm rot="-5400000">
                <a:off x="5327" y="1192"/>
                <a:ext cx="149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17" name="Line 32"/>
              <p:cNvSpPr>
                <a:spLocks noChangeShapeType="1"/>
              </p:cNvSpPr>
              <p:nvPr/>
            </p:nvSpPr>
            <p:spPr bwMode="auto">
              <a:xfrm rot="5400000">
                <a:off x="5295" y="1373"/>
                <a:ext cx="214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18" name="Line 33"/>
              <p:cNvSpPr>
                <a:spLocks noChangeShapeType="1"/>
              </p:cNvSpPr>
              <p:nvPr/>
            </p:nvSpPr>
            <p:spPr bwMode="auto">
              <a:xfrm rot="-5400000">
                <a:off x="5449" y="1372"/>
                <a:ext cx="0" cy="227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anchor="ctr"/>
              <a:lstStyle/>
              <a:p>
                <a:endParaRPr lang="zh-CN" altLang="en-US"/>
              </a:p>
            </p:txBody>
          </p:sp>
        </p:grpSp>
      </p:grpSp>
      <p:sp>
        <p:nvSpPr>
          <p:cNvPr id="21" name="TextBox 2"/>
          <p:cNvSpPr txBox="1">
            <a:spLocks noChangeArrowheads="1"/>
          </p:cNvSpPr>
          <p:nvPr/>
        </p:nvSpPr>
        <p:spPr bwMode="auto">
          <a:xfrm>
            <a:off x="1000124" y="3136900"/>
            <a:ext cx="5429263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  <a:buFontTx/>
              <a:buNone/>
            </a:pP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     3.14</a:t>
            </a:r>
            <a:r>
              <a:rPr lang="en-US" altLang="zh-CN" sz="3200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×</a:t>
            </a:r>
            <a:r>
              <a:rPr lang="zh-CN" altLang="en-US" sz="3200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sz="3200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6÷2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）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²×10 </a:t>
            </a:r>
          </a:p>
          <a:p>
            <a:pPr algn="l">
              <a:lnSpc>
                <a:spcPct val="150000"/>
              </a:lnSpc>
              <a:buFontTx/>
              <a:buNone/>
            </a:pP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＝</a:t>
            </a:r>
            <a:r>
              <a:rPr lang="en-US" altLang="zh-CN" sz="3200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282.6(cm</a:t>
            </a:r>
            <a:r>
              <a:rPr lang="zh-CN" altLang="zh-CN" sz="3200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³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)</a:t>
            </a:r>
          </a:p>
          <a:p>
            <a:pPr algn="l">
              <a:lnSpc>
                <a:spcPct val="150000"/>
              </a:lnSpc>
              <a:buFontTx/>
              <a:buNone/>
            </a:pP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＝</a:t>
            </a:r>
            <a:r>
              <a:rPr lang="en-US" altLang="zh-CN" sz="3200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282.6(</a:t>
            </a:r>
            <a:r>
              <a:rPr lang="en-US" altLang="zh-CN" sz="3200" dirty="0" err="1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mL</a:t>
            </a:r>
            <a:r>
              <a:rPr lang="en-US" altLang="zh-CN" sz="3200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endParaRPr lang="zh-CN" altLang="en-US" sz="32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642910" y="5436513"/>
            <a:ext cx="498245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答：小明喝了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282.6 </a:t>
            </a:r>
            <a:r>
              <a:rPr lang="en-US" altLang="zh-CN" sz="3200" dirty="0" err="1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mL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水。</a:t>
            </a:r>
            <a:endParaRPr lang="zh-CN" altLang="en-US" sz="32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24" name="Group 16"/>
          <p:cNvGrpSpPr>
            <a:grpSpLocks/>
          </p:cNvGrpSpPr>
          <p:nvPr/>
        </p:nvGrpSpPr>
        <p:grpSpPr bwMode="auto">
          <a:xfrm>
            <a:off x="5867400" y="5805488"/>
            <a:ext cx="1684338" cy="877887"/>
            <a:chOff x="2699" y="3612"/>
            <a:chExt cx="1061" cy="553"/>
          </a:xfrm>
        </p:grpSpPr>
        <p:pic>
          <p:nvPicPr>
            <p:cNvPr id="25" name="Picture 34">
              <a:hlinkClick r:id="" action="ppaction://hlinkshowjump?jump=firstslide"/>
            </p:cNvPr>
            <p:cNvPicPr>
              <a:picLocks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2699" y="3612"/>
              <a:ext cx="1043" cy="552"/>
            </a:xfrm>
            <a:prstGeom prst="rect">
              <a:avLst/>
            </a:prstGeom>
            <a:noFill/>
            <a:ln w="9525">
              <a:noFill/>
              <a:bevel/>
              <a:headEnd/>
              <a:tailEnd/>
            </a:ln>
          </p:spPr>
        </p:pic>
        <p:sp>
          <p:nvSpPr>
            <p:cNvPr id="26" name="Text Box 18">
              <a:hlinkClick r:id="rId6" action="ppaction://hlinksldjump" highlightClick="1">
                <a:snd r:embed="rId7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2744" y="3838"/>
              <a:ext cx="1016" cy="327"/>
            </a:xfrm>
            <a:prstGeom prst="rect">
              <a:avLst/>
            </a:prstGeom>
            <a:noFill/>
            <a:ln w="9525">
              <a:noFill/>
              <a:bevel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ea typeface="楷体_GB2312" pitchFamily="49" charset="-122"/>
                </a:rPr>
                <a:t>返回目录</a:t>
              </a:r>
              <a:endParaRPr lang="zh-CN" altLang="en-US" sz="1800" b="0" dirty="0">
                <a:solidFill>
                  <a:schemeClr val="tx1"/>
                </a:solidFill>
                <a:ea typeface="楷体_GB2312" pitchFamily="49" charset="-122"/>
              </a:endParaRPr>
            </a:p>
          </p:txBody>
        </p:sp>
      </p:grpSp>
    </p:spTree>
  </p:cSld>
  <p:clrMapOvr>
    <a:masterClrMapping/>
  </p:clrMapOvr>
  <p:transition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2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434" name="Group 2"/>
          <p:cNvGrpSpPr>
            <a:grpSpLocks/>
          </p:cNvGrpSpPr>
          <p:nvPr/>
        </p:nvGrpSpPr>
        <p:grpSpPr bwMode="auto">
          <a:xfrm>
            <a:off x="6372225" y="333375"/>
            <a:ext cx="2411413" cy="1008063"/>
            <a:chOff x="0" y="0"/>
            <a:chExt cx="1633" cy="635"/>
          </a:xfrm>
        </p:grpSpPr>
        <p:pic>
          <p:nvPicPr>
            <p:cNvPr id="18447" name="Picture 3" descr="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8448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1403" tIns="45700" rIns="91403" bIns="45700" anchor="ctr"/>
            <a:lstStyle/>
            <a:p>
              <a:pPr algn="r" defTabSz="923925">
                <a:buFont typeface="Arial" pitchFamily="34" charset="0"/>
                <a:buNone/>
              </a:pPr>
              <a:r>
                <a:rPr lang="zh-CN" altLang="en-US" sz="3200">
                  <a:ea typeface="黑体" pitchFamily="49" charset="-122"/>
                </a:rPr>
                <a:t>作业设计</a:t>
              </a:r>
            </a:p>
          </p:txBody>
        </p:sp>
      </p:grpSp>
      <p:grpSp>
        <p:nvGrpSpPr>
          <p:cNvPr id="18435" name="Group 17"/>
          <p:cNvGrpSpPr>
            <a:grpSpLocks/>
          </p:cNvGrpSpPr>
          <p:nvPr/>
        </p:nvGrpSpPr>
        <p:grpSpPr bwMode="auto">
          <a:xfrm>
            <a:off x="1403350" y="1268413"/>
            <a:ext cx="1800225" cy="792162"/>
            <a:chOff x="1066" y="2795"/>
            <a:chExt cx="1134" cy="499"/>
          </a:xfrm>
        </p:grpSpPr>
        <p:sp>
          <p:nvSpPr>
            <p:cNvPr id="18445" name="AutoShape 13"/>
            <p:cNvSpPr>
              <a:spLocks noChangeArrowheads="1"/>
            </p:cNvSpPr>
            <p:nvPr/>
          </p:nvSpPr>
          <p:spPr bwMode="auto">
            <a:xfrm>
              <a:off x="1066" y="2795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 algn="ctr">
              <a:solidFill>
                <a:schemeClr val="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en-US" sz="2800">
                <a:latin typeface="Calibri" pitchFamily="34" charset="0"/>
              </a:endParaRPr>
            </a:p>
          </p:txBody>
        </p:sp>
        <p:sp>
          <p:nvSpPr>
            <p:cNvPr id="18446" name="Text Box 14">
              <a:hlinkClick r:id="rId3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156" y="2840"/>
              <a:ext cx="953" cy="36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 dirty="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 dirty="0">
                  <a:latin typeface="楷体_GB2312" pitchFamily="49" charset="-122"/>
                  <a:ea typeface="楷体_GB2312" pitchFamily="49" charset="-122"/>
                </a:rPr>
                <a:t>1</a:t>
              </a:r>
            </a:p>
          </p:txBody>
        </p:sp>
      </p:grpSp>
      <p:grpSp>
        <p:nvGrpSpPr>
          <p:cNvPr id="18436" name="Group 18"/>
          <p:cNvGrpSpPr>
            <a:grpSpLocks/>
          </p:cNvGrpSpPr>
          <p:nvPr/>
        </p:nvGrpSpPr>
        <p:grpSpPr bwMode="auto">
          <a:xfrm>
            <a:off x="4427538" y="1268413"/>
            <a:ext cx="1800225" cy="792162"/>
            <a:chOff x="3016" y="2750"/>
            <a:chExt cx="1134" cy="499"/>
          </a:xfrm>
        </p:grpSpPr>
        <p:sp>
          <p:nvSpPr>
            <p:cNvPr id="18443" name="AutoShape 15">
              <a:hlinkClick r:id="rId4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016" y="2750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 algn="ctr">
              <a:solidFill>
                <a:schemeClr val="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en-US" sz="2800">
                <a:latin typeface="Calibri" pitchFamily="34" charset="0"/>
              </a:endParaRPr>
            </a:p>
          </p:txBody>
        </p:sp>
        <p:sp>
          <p:nvSpPr>
            <p:cNvPr id="18444" name="Text Box 16">
              <a:hlinkClick r:id="rId5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3107" y="2795"/>
              <a:ext cx="953" cy="36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 dirty="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 dirty="0">
                  <a:latin typeface="楷体_GB2312" pitchFamily="49" charset="-122"/>
                  <a:ea typeface="楷体_GB2312" pitchFamily="49" charset="-122"/>
                </a:rPr>
                <a:t>2</a:t>
              </a:r>
            </a:p>
          </p:txBody>
        </p:sp>
      </p:grpSp>
      <p:grpSp>
        <p:nvGrpSpPr>
          <p:cNvPr id="18438" name="Group 16"/>
          <p:cNvGrpSpPr>
            <a:grpSpLocks/>
          </p:cNvGrpSpPr>
          <p:nvPr/>
        </p:nvGrpSpPr>
        <p:grpSpPr bwMode="auto">
          <a:xfrm>
            <a:off x="6011863" y="5805488"/>
            <a:ext cx="1684337" cy="877887"/>
            <a:chOff x="2699" y="3612"/>
            <a:chExt cx="1061" cy="553"/>
          </a:xfrm>
        </p:grpSpPr>
        <p:pic>
          <p:nvPicPr>
            <p:cNvPr id="18439" name="Picture 34">
              <a:hlinkClick r:id="" action="ppaction://hlinkshowjump?jump=firstslide"/>
            </p:cNvPr>
            <p:cNvPicPr>
              <a:picLocks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2699" y="3612"/>
              <a:ext cx="1043" cy="552"/>
            </a:xfrm>
            <a:prstGeom prst="rect">
              <a:avLst/>
            </a:prstGeom>
            <a:noFill/>
            <a:ln w="9525">
              <a:noFill/>
              <a:bevel/>
              <a:headEnd/>
              <a:tailEnd/>
            </a:ln>
          </p:spPr>
        </p:pic>
        <p:sp>
          <p:nvSpPr>
            <p:cNvPr id="18440" name="Text Box 18">
              <a:hlinkClick r:id="rId7" action="ppaction://hlinksldjump" highlightClick="1">
                <a:snd r:embed="rId8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2744" y="3838"/>
              <a:ext cx="1016" cy="327"/>
            </a:xfrm>
            <a:prstGeom prst="rect">
              <a:avLst/>
            </a:prstGeom>
            <a:noFill/>
            <a:ln w="9525">
              <a:noFill/>
              <a:bevel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ea typeface="楷体_GB2312" pitchFamily="49" charset="-122"/>
                </a:rPr>
                <a:t>返回目录</a:t>
              </a:r>
              <a:endParaRPr lang="zh-CN" altLang="en-US" sz="1800" b="0" dirty="0">
                <a:solidFill>
                  <a:schemeClr val="tx1"/>
                </a:solidFill>
                <a:ea typeface="楷体_GB2312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460" name="Group 38"/>
          <p:cNvGrpSpPr>
            <a:grpSpLocks/>
          </p:cNvGrpSpPr>
          <p:nvPr/>
        </p:nvGrpSpPr>
        <p:grpSpPr bwMode="auto">
          <a:xfrm>
            <a:off x="3276600" y="188913"/>
            <a:ext cx="1584325" cy="579437"/>
            <a:chOff x="1066" y="2795"/>
            <a:chExt cx="998" cy="365"/>
          </a:xfrm>
        </p:grpSpPr>
        <p:sp>
          <p:nvSpPr>
            <p:cNvPr id="19485" name="AutoShape 39"/>
            <p:cNvSpPr>
              <a:spLocks noChangeArrowheads="1"/>
            </p:cNvSpPr>
            <p:nvPr/>
          </p:nvSpPr>
          <p:spPr bwMode="auto">
            <a:xfrm>
              <a:off x="1066" y="2795"/>
              <a:ext cx="997" cy="363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 algn="ctr">
              <a:solidFill>
                <a:schemeClr val="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en-US" sz="2800">
                <a:latin typeface="Calibri" pitchFamily="34" charset="0"/>
              </a:endParaRPr>
            </a:p>
          </p:txBody>
        </p:sp>
        <p:sp>
          <p:nvSpPr>
            <p:cNvPr id="19486" name="Text Box 40"/>
            <p:cNvSpPr txBox="1">
              <a:spLocks noChangeArrowheads="1"/>
            </p:cNvSpPr>
            <p:nvPr/>
          </p:nvSpPr>
          <p:spPr bwMode="auto">
            <a:xfrm>
              <a:off x="1111" y="2795"/>
              <a:ext cx="953" cy="36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>
                  <a:latin typeface="楷体_GB2312" pitchFamily="49" charset="-122"/>
                  <a:ea typeface="楷体_GB2312" pitchFamily="49" charset="-122"/>
                </a:rPr>
                <a:t>1</a:t>
              </a:r>
            </a:p>
          </p:txBody>
        </p:sp>
      </p:grpSp>
      <p:sp>
        <p:nvSpPr>
          <p:cNvPr id="31" name="TextBox 9"/>
          <p:cNvSpPr txBox="1">
            <a:spLocks noChangeArrowheads="1"/>
          </p:cNvSpPr>
          <p:nvPr/>
        </p:nvSpPr>
        <p:spPr bwMode="auto">
          <a:xfrm>
            <a:off x="-71470" y="819677"/>
            <a:ext cx="9215470" cy="26530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zh-CN" altLang="en-US" sz="3200" b="1" dirty="0" smtClean="0">
                <a:solidFill>
                  <a:srgbClr val="C00000"/>
                </a:solidFill>
                <a:latin typeface="+mj-ea"/>
                <a:ea typeface="+mj-ea"/>
              </a:rPr>
              <a:t>    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教材第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29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页练习五第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10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题。</a:t>
            </a:r>
            <a:endParaRPr lang="en-US" altLang="zh-CN" sz="3200" b="1" dirty="0" smtClean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宋体" pitchFamily="2" charset="-122"/>
              </a:rPr>
              <a:t>10.</a:t>
            </a:r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一个圆柱形玻璃容器的底面直径是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10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  <a:cs typeface="Times New Roman" pitchFamily="18" charset="0"/>
              </a:rPr>
              <a:t>cm</a:t>
            </a:r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，把</a:t>
            </a:r>
            <a:endParaRPr lang="en-US" altLang="zh-CN" sz="3200" dirty="0" smtClean="0">
              <a:solidFill>
                <a:schemeClr val="tx1"/>
              </a:solidFill>
              <a:latin typeface="+mj-ea"/>
              <a:ea typeface="+mj-ea"/>
            </a:endParaRPr>
          </a:p>
          <a:p>
            <a:pPr>
              <a:lnSpc>
                <a:spcPct val="13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  一块完全浸泡在这个容器的水中的铁块取出</a:t>
            </a:r>
            <a:endParaRPr lang="en-US" altLang="zh-CN" sz="3200" dirty="0" smtClean="0">
              <a:solidFill>
                <a:schemeClr val="tx1"/>
              </a:solidFill>
              <a:latin typeface="+mj-ea"/>
              <a:ea typeface="+mj-ea"/>
            </a:endParaRPr>
          </a:p>
          <a:p>
            <a:pPr>
              <a:lnSpc>
                <a:spcPct val="13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  </a:t>
            </a:r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后，水面下降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2 cm</a:t>
            </a:r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。这块铁块的体积是多少？</a:t>
            </a:r>
            <a:endParaRPr lang="zh-CN" altLang="en-US" sz="3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15" name="TextBox 2"/>
          <p:cNvSpPr txBox="1">
            <a:spLocks noChangeArrowheads="1"/>
          </p:cNvSpPr>
          <p:nvPr/>
        </p:nvSpPr>
        <p:spPr bwMode="auto">
          <a:xfrm>
            <a:off x="1115616" y="3789040"/>
            <a:ext cx="6929486" cy="7606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  <a:buFontTx/>
              <a:buNone/>
            </a:pP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     3.14</a:t>
            </a:r>
            <a:r>
              <a:rPr lang="en-US" altLang="zh-CN" sz="3200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×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10÷2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）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²×2=157(cm</a:t>
            </a:r>
            <a:r>
              <a:rPr lang="zh-CN" altLang="zh-CN" sz="3200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³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)</a:t>
            </a:r>
          </a:p>
        </p:txBody>
      </p:sp>
      <p:sp>
        <p:nvSpPr>
          <p:cNvPr id="16" name="矩形 15"/>
          <p:cNvSpPr/>
          <p:nvPr/>
        </p:nvSpPr>
        <p:spPr>
          <a:xfrm>
            <a:off x="1475656" y="5013176"/>
            <a:ext cx="599555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答：这块铁块的体积是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157 cm³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。</a:t>
            </a:r>
            <a:endParaRPr lang="zh-CN" altLang="en-US" sz="32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16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000000"/>
    </a:dk2>
    <a:lt2>
      <a:srgbClr val="808080"/>
    </a:lt2>
    <a:accent1>
      <a:srgbClr val="00CC99"/>
    </a:accent1>
    <a:accent2>
      <a:srgbClr val="3333CC"/>
    </a:accent2>
    <a:accent3>
      <a:srgbClr val="FFFFFF"/>
    </a:accent3>
    <a:accent4>
      <a:srgbClr val="000000"/>
    </a:accent4>
    <a:accent5>
      <a:srgbClr val="AAE2CA"/>
    </a:accent5>
    <a:accent6>
      <a:srgbClr val="2D2DB9"/>
    </a:accent6>
    <a:hlink>
      <a:srgbClr val="CCCCFF"/>
    </a:hlink>
    <a:folHlink>
      <a:srgbClr val="B2B2B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4835</TotalTime>
  <Words>777</Words>
  <Application>Microsoft Office PowerPoint</Application>
  <PresentationFormat>全屏显示(4:3)</PresentationFormat>
  <Paragraphs>116</Paragraphs>
  <Slides>18</Slides>
  <Notes>3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19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人教版数学六年级下册第3单元</dc:title>
  <dc:creator>吉林梓翰教育图书有限公司</dc:creator>
  <cp:lastModifiedBy>lenovop</cp:lastModifiedBy>
  <cp:revision>814</cp:revision>
  <dcterms:created xsi:type="dcterms:W3CDTF">2015-11-21T07:20:00Z</dcterms:created>
  <dcterms:modified xsi:type="dcterms:W3CDTF">2021-11-01T03:16:58Z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2052-10.1.0.5346</vt:lpwstr>
  </property>
</Properties>
</file>